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7"/>
  </p:notesMasterIdLst>
  <p:sldIdLst>
    <p:sldId id="257" r:id="rId2"/>
    <p:sldId id="258" r:id="rId3"/>
    <p:sldId id="259" r:id="rId4"/>
    <p:sldId id="264" r:id="rId5"/>
    <p:sldId id="302" r:id="rId6"/>
    <p:sldId id="301" r:id="rId7"/>
    <p:sldId id="300" r:id="rId8"/>
    <p:sldId id="303" r:id="rId9"/>
    <p:sldId id="335" r:id="rId10"/>
    <p:sldId id="323" r:id="rId11"/>
    <p:sldId id="325" r:id="rId12"/>
    <p:sldId id="333" r:id="rId13"/>
    <p:sldId id="322" r:id="rId14"/>
    <p:sldId id="305" r:id="rId15"/>
    <p:sldId id="324" r:id="rId16"/>
    <p:sldId id="306" r:id="rId17"/>
    <p:sldId id="307" r:id="rId18"/>
    <p:sldId id="308" r:id="rId19"/>
    <p:sldId id="336" r:id="rId20"/>
    <p:sldId id="326" r:id="rId21"/>
    <p:sldId id="337" r:id="rId22"/>
    <p:sldId id="313" r:id="rId23"/>
    <p:sldId id="329" r:id="rId24"/>
    <p:sldId id="314" r:id="rId25"/>
    <p:sldId id="315" r:id="rId26"/>
    <p:sldId id="316" r:id="rId27"/>
    <p:sldId id="317" r:id="rId28"/>
    <p:sldId id="330" r:id="rId29"/>
    <p:sldId id="331" r:id="rId30"/>
    <p:sldId id="332" r:id="rId31"/>
    <p:sldId id="338" r:id="rId32"/>
    <p:sldId id="319" r:id="rId33"/>
    <p:sldId id="321" r:id="rId34"/>
    <p:sldId id="334" r:id="rId35"/>
    <p:sldId id="327" r:id="rId3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8" autoAdjust="0"/>
    <p:restoredTop sz="98221" autoAdjust="0"/>
  </p:normalViewPr>
  <p:slideViewPr>
    <p:cSldViewPr snapToGrid="0">
      <p:cViewPr varScale="1">
        <p:scale>
          <a:sx n="74" d="100"/>
          <a:sy n="74" d="100"/>
        </p:scale>
        <p:origin x="40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513373-5265-4149-A197-EE823761D494}" type="datetimeFigureOut">
              <a:rPr lang="ru-RU" smtClean="0"/>
              <a:t>10.09.2021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02398A-D4E6-4DBF-9BE0-2D2CF82C0365}" type="slidenum">
              <a:rPr lang="ru-RU" smtClean="0"/>
              <a:t>‹#›</a:t>
            </a:fld>
            <a:endParaRPr lang="ru-RU"/>
          </a:p>
        </p:txBody>
      </p:sp>
    </p:spTree>
    <p:extLst>
      <p:ext uri="{BB962C8B-B14F-4D97-AF65-F5344CB8AC3E}">
        <p14:creationId xmlns:p14="http://schemas.microsoft.com/office/powerpoint/2010/main" val="1251194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A02398A-D4E6-4DBF-9BE0-2D2CF82C0365}" type="slidenum">
              <a:rPr lang="ru-RU" smtClean="0"/>
              <a:t>2</a:t>
            </a:fld>
            <a:endParaRPr lang="ru-RU"/>
          </a:p>
        </p:txBody>
      </p:sp>
    </p:spTree>
    <p:extLst>
      <p:ext uri="{BB962C8B-B14F-4D97-AF65-F5344CB8AC3E}">
        <p14:creationId xmlns:p14="http://schemas.microsoft.com/office/powerpoint/2010/main" val="1736049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A02398A-D4E6-4DBF-9BE0-2D2CF82C0365}" type="slidenum">
              <a:rPr lang="ru-RU" smtClean="0"/>
              <a:t>4</a:t>
            </a:fld>
            <a:endParaRPr lang="ru-RU"/>
          </a:p>
        </p:txBody>
      </p:sp>
    </p:spTree>
    <p:extLst>
      <p:ext uri="{BB962C8B-B14F-4D97-AF65-F5344CB8AC3E}">
        <p14:creationId xmlns:p14="http://schemas.microsoft.com/office/powerpoint/2010/main" val="217924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EF43D17-6E18-42EE-A22F-3BC4BE92EFCF}" type="datetimeFigureOut">
              <a:rPr lang="ru-RU" smtClean="0"/>
              <a:t>10.09.2021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00BBFC-2B85-4B74-8940-560F2458AE71}" type="slidenum">
              <a:rPr lang="ru-RU" smtClean="0"/>
              <a:t>‹#›</a:t>
            </a:fld>
            <a:endParaRPr lang="ru-RU"/>
          </a:p>
        </p:txBody>
      </p:sp>
    </p:spTree>
    <p:extLst>
      <p:ext uri="{BB962C8B-B14F-4D97-AF65-F5344CB8AC3E}">
        <p14:creationId xmlns:p14="http://schemas.microsoft.com/office/powerpoint/2010/main" val="3111266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EF43D17-6E18-42EE-A22F-3BC4BE92EFCF}" type="datetimeFigureOut">
              <a:rPr lang="ru-RU" smtClean="0"/>
              <a:t>10.09.2021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00BBFC-2B85-4B74-8940-560F2458AE71}" type="slidenum">
              <a:rPr lang="ru-RU" smtClean="0"/>
              <a:t>‹#›</a:t>
            </a:fld>
            <a:endParaRPr lang="ru-RU"/>
          </a:p>
        </p:txBody>
      </p:sp>
    </p:spTree>
    <p:extLst>
      <p:ext uri="{BB962C8B-B14F-4D97-AF65-F5344CB8AC3E}">
        <p14:creationId xmlns:p14="http://schemas.microsoft.com/office/powerpoint/2010/main" val="3409324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1785600" y="274641"/>
            <a:ext cx="36576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12800" y="274641"/>
            <a:ext cx="107696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EF43D17-6E18-42EE-A22F-3BC4BE92EFCF}" type="datetimeFigureOut">
              <a:rPr lang="ru-RU" smtClean="0"/>
              <a:t>10.09.2021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00BBFC-2B85-4B74-8940-560F2458AE71}" type="slidenum">
              <a:rPr lang="ru-RU" smtClean="0"/>
              <a:t>‹#›</a:t>
            </a:fld>
            <a:endParaRPr lang="ru-RU"/>
          </a:p>
        </p:txBody>
      </p:sp>
    </p:spTree>
    <p:extLst>
      <p:ext uri="{BB962C8B-B14F-4D97-AF65-F5344CB8AC3E}">
        <p14:creationId xmlns:p14="http://schemas.microsoft.com/office/powerpoint/2010/main" val="429151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EF43D17-6E18-42EE-A22F-3BC4BE92EFCF}" type="datetimeFigureOut">
              <a:rPr lang="ru-RU" smtClean="0"/>
              <a:t>10.09.2021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00BBFC-2B85-4B74-8940-560F2458AE71}" type="slidenum">
              <a:rPr lang="ru-RU" smtClean="0"/>
              <a:t>‹#›</a:t>
            </a:fld>
            <a:endParaRPr lang="ru-RU"/>
          </a:p>
        </p:txBody>
      </p:sp>
    </p:spTree>
    <p:extLst>
      <p:ext uri="{BB962C8B-B14F-4D97-AF65-F5344CB8AC3E}">
        <p14:creationId xmlns:p14="http://schemas.microsoft.com/office/powerpoint/2010/main" val="279132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EF43D17-6E18-42EE-A22F-3BC4BE92EFCF}" type="datetimeFigureOut">
              <a:rPr lang="ru-RU" smtClean="0"/>
              <a:t>10.09.2021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00BBFC-2B85-4B74-8940-560F2458AE71}" type="slidenum">
              <a:rPr lang="ru-RU" smtClean="0"/>
              <a:t>‹#›</a:t>
            </a:fld>
            <a:endParaRPr lang="ru-RU"/>
          </a:p>
        </p:txBody>
      </p:sp>
    </p:spTree>
    <p:extLst>
      <p:ext uri="{BB962C8B-B14F-4D97-AF65-F5344CB8AC3E}">
        <p14:creationId xmlns:p14="http://schemas.microsoft.com/office/powerpoint/2010/main" val="2685447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EF43D17-6E18-42EE-A22F-3BC4BE92EFCF}" type="datetimeFigureOut">
              <a:rPr lang="ru-RU" smtClean="0"/>
              <a:t>10.09.2021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00BBFC-2B85-4B74-8940-560F2458AE71}" type="slidenum">
              <a:rPr lang="ru-RU" smtClean="0"/>
              <a:t>‹#›</a:t>
            </a:fld>
            <a:endParaRPr lang="ru-RU"/>
          </a:p>
        </p:txBody>
      </p:sp>
    </p:spTree>
    <p:extLst>
      <p:ext uri="{BB962C8B-B14F-4D97-AF65-F5344CB8AC3E}">
        <p14:creationId xmlns:p14="http://schemas.microsoft.com/office/powerpoint/2010/main" val="136488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EF43D17-6E18-42EE-A22F-3BC4BE92EFCF}" type="datetimeFigureOut">
              <a:rPr lang="ru-RU" smtClean="0"/>
              <a:t>10.09.2021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500BBFC-2B85-4B74-8940-560F2458AE71}" type="slidenum">
              <a:rPr lang="ru-RU" smtClean="0"/>
              <a:t>‹#›</a:t>
            </a:fld>
            <a:endParaRPr lang="ru-RU"/>
          </a:p>
        </p:txBody>
      </p:sp>
    </p:spTree>
    <p:extLst>
      <p:ext uri="{BB962C8B-B14F-4D97-AF65-F5344CB8AC3E}">
        <p14:creationId xmlns:p14="http://schemas.microsoft.com/office/powerpoint/2010/main" val="2202221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EF43D17-6E18-42EE-A22F-3BC4BE92EFCF}" type="datetimeFigureOut">
              <a:rPr lang="ru-RU" smtClean="0"/>
              <a:t>10.09.2021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500BBFC-2B85-4B74-8940-560F2458AE71}" type="slidenum">
              <a:rPr lang="ru-RU" smtClean="0"/>
              <a:t>‹#›</a:t>
            </a:fld>
            <a:endParaRPr lang="ru-RU"/>
          </a:p>
        </p:txBody>
      </p:sp>
    </p:spTree>
    <p:extLst>
      <p:ext uri="{BB962C8B-B14F-4D97-AF65-F5344CB8AC3E}">
        <p14:creationId xmlns:p14="http://schemas.microsoft.com/office/powerpoint/2010/main" val="3086854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EF43D17-6E18-42EE-A22F-3BC4BE92EFCF}" type="datetimeFigureOut">
              <a:rPr lang="ru-RU" smtClean="0"/>
              <a:t>10.09.2021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500BBFC-2B85-4B74-8940-560F2458AE71}" type="slidenum">
              <a:rPr lang="ru-RU" smtClean="0"/>
              <a:t>‹#›</a:t>
            </a:fld>
            <a:endParaRPr lang="ru-RU"/>
          </a:p>
        </p:txBody>
      </p:sp>
    </p:spTree>
    <p:extLst>
      <p:ext uri="{BB962C8B-B14F-4D97-AF65-F5344CB8AC3E}">
        <p14:creationId xmlns:p14="http://schemas.microsoft.com/office/powerpoint/2010/main" val="2048328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EF43D17-6E18-42EE-A22F-3BC4BE92EFCF}" type="datetimeFigureOut">
              <a:rPr lang="ru-RU" smtClean="0"/>
              <a:t>10.09.2021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00BBFC-2B85-4B74-8940-560F2458AE71}" type="slidenum">
              <a:rPr lang="ru-RU" smtClean="0"/>
              <a:t>‹#›</a:t>
            </a:fld>
            <a:endParaRPr lang="ru-RU"/>
          </a:p>
        </p:txBody>
      </p:sp>
    </p:spTree>
    <p:extLst>
      <p:ext uri="{BB962C8B-B14F-4D97-AF65-F5344CB8AC3E}">
        <p14:creationId xmlns:p14="http://schemas.microsoft.com/office/powerpoint/2010/main" val="4230268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EF43D17-6E18-42EE-A22F-3BC4BE92EFCF}" type="datetimeFigureOut">
              <a:rPr lang="ru-RU" smtClean="0"/>
              <a:t>10.09.2021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00BBFC-2B85-4B74-8940-560F2458AE71}" type="slidenum">
              <a:rPr lang="ru-RU" smtClean="0"/>
              <a:t>‹#›</a:t>
            </a:fld>
            <a:endParaRPr lang="ru-RU"/>
          </a:p>
        </p:txBody>
      </p:sp>
    </p:spTree>
    <p:extLst>
      <p:ext uri="{BB962C8B-B14F-4D97-AF65-F5344CB8AC3E}">
        <p14:creationId xmlns:p14="http://schemas.microsoft.com/office/powerpoint/2010/main" val="2341050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43D17-6E18-42EE-A22F-3BC4BE92EFCF}" type="datetimeFigureOut">
              <a:rPr lang="ru-RU" smtClean="0"/>
              <a:t>10.09.2021</a:t>
            </a:fld>
            <a:endParaRPr lang="ru-RU"/>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0BBFC-2B85-4B74-8940-560F2458AE71}" type="slidenum">
              <a:rPr lang="ru-RU" smtClean="0"/>
              <a:t>‹#›</a:t>
            </a:fld>
            <a:endParaRPr lang="ru-RU"/>
          </a:p>
        </p:txBody>
      </p:sp>
    </p:spTree>
    <p:extLst>
      <p:ext uri="{BB962C8B-B14F-4D97-AF65-F5344CB8AC3E}">
        <p14:creationId xmlns:p14="http://schemas.microsoft.com/office/powerpoint/2010/main" val="265318863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1" y="-231820"/>
            <a:ext cx="12282152" cy="7218609"/>
          </a:xfrm>
          <a:prstGeom prst="rect">
            <a:avLst/>
          </a:prstGeom>
        </p:spPr>
      </p:pic>
      <p:sp>
        <p:nvSpPr>
          <p:cNvPr id="3" name="Прямоугольник 2"/>
          <p:cNvSpPr/>
          <p:nvPr/>
        </p:nvSpPr>
        <p:spPr>
          <a:xfrm>
            <a:off x="431984" y="1225689"/>
            <a:ext cx="11370364" cy="5632311"/>
          </a:xfrm>
          <a:prstGeom prst="rect">
            <a:avLst/>
          </a:prstGeom>
        </p:spPr>
        <p:txBody>
          <a:bodyPr wrap="square">
            <a:spAutoFit/>
          </a:bodyPr>
          <a:lstStyle/>
          <a:p>
            <a:pPr algn="ctr"/>
            <a:r>
              <a:rPr lang="ky-KG" sz="4000" b="1" dirty="0" smtClean="0">
                <a:solidFill>
                  <a:srgbClr val="002060"/>
                </a:solidFill>
                <a:latin typeface="Times New Roman" panose="02020603050405020304" pitchFamily="18" charset="0"/>
                <a:cs typeface="Times New Roman" panose="02020603050405020304" pitchFamily="18" charset="0"/>
              </a:rPr>
              <a:t>Профессор А.Молдокулов атындагы            </a:t>
            </a:r>
            <a:r>
              <a:rPr lang="ky-KG" sz="4000" b="1" dirty="0">
                <a:solidFill>
                  <a:srgbClr val="002060"/>
                </a:solidFill>
                <a:latin typeface="Times New Roman" panose="02020603050405020304" pitchFamily="18" charset="0"/>
                <a:cs typeface="Times New Roman" panose="02020603050405020304" pitchFamily="18" charset="0"/>
              </a:rPr>
              <a:t>Улуттук </a:t>
            </a:r>
            <a:r>
              <a:rPr lang="ky-KG" sz="4000" b="1" dirty="0" smtClean="0">
                <a:solidFill>
                  <a:srgbClr val="002060"/>
                </a:solidFill>
                <a:latin typeface="Times New Roman" panose="02020603050405020304" pitchFamily="18" charset="0"/>
                <a:cs typeface="Times New Roman" panose="02020603050405020304" pitchFamily="18" charset="0"/>
              </a:rPr>
              <a:t>инновациялык технологиялар </a:t>
            </a:r>
          </a:p>
          <a:p>
            <a:pPr algn="ctr"/>
            <a:r>
              <a:rPr lang="ky-KG" sz="4000" b="1" dirty="0" smtClean="0">
                <a:solidFill>
                  <a:srgbClr val="002060"/>
                </a:solidFill>
                <a:latin typeface="Times New Roman" panose="02020603050405020304" pitchFamily="18" charset="0"/>
                <a:cs typeface="Times New Roman" panose="02020603050405020304" pitchFamily="18" charset="0"/>
              </a:rPr>
              <a:t>мектеп-лицейинин тарбия жана уюштуруу иштери боюнча </a:t>
            </a:r>
          </a:p>
          <a:p>
            <a:pPr algn="ctr"/>
            <a:r>
              <a:rPr lang="ky-KG" sz="4000" b="1" dirty="0" smtClean="0">
                <a:solidFill>
                  <a:srgbClr val="002060"/>
                </a:solidFill>
                <a:latin typeface="Times New Roman" panose="02020603050405020304" pitchFamily="18" charset="0"/>
                <a:cs typeface="Times New Roman" panose="02020603050405020304" pitchFamily="18" charset="0"/>
              </a:rPr>
              <a:t>2020-2021-окуу </a:t>
            </a:r>
            <a:r>
              <a:rPr lang="ky-KG" sz="4000" b="1" dirty="0">
                <a:solidFill>
                  <a:srgbClr val="002060"/>
                </a:solidFill>
                <a:latin typeface="Times New Roman" panose="02020603050405020304" pitchFamily="18" charset="0"/>
                <a:cs typeface="Times New Roman" panose="02020603050405020304" pitchFamily="18" charset="0"/>
              </a:rPr>
              <a:t>жылынын</a:t>
            </a:r>
            <a:br>
              <a:rPr lang="ky-KG" sz="4000" b="1" dirty="0">
                <a:solidFill>
                  <a:srgbClr val="002060"/>
                </a:solidFill>
                <a:latin typeface="Times New Roman" panose="02020603050405020304" pitchFamily="18" charset="0"/>
                <a:cs typeface="Times New Roman" panose="02020603050405020304" pitchFamily="18" charset="0"/>
              </a:rPr>
            </a:br>
            <a:r>
              <a:rPr lang="ky-KG" sz="4000" b="1" dirty="0" smtClean="0">
                <a:solidFill>
                  <a:srgbClr val="002060"/>
                </a:solidFill>
                <a:latin typeface="Times New Roman" panose="02020603050405020304" pitchFamily="18" charset="0"/>
                <a:cs typeface="Times New Roman" panose="02020603050405020304" pitchFamily="18" charset="0"/>
              </a:rPr>
              <a:t>жылдык </a:t>
            </a:r>
            <a:r>
              <a:rPr lang="ky-KG" sz="4000" b="1" dirty="0">
                <a:solidFill>
                  <a:srgbClr val="002060"/>
                </a:solidFill>
                <a:latin typeface="Times New Roman" panose="02020603050405020304" pitchFamily="18" charset="0"/>
                <a:cs typeface="Times New Roman" panose="02020603050405020304" pitchFamily="18" charset="0"/>
              </a:rPr>
              <a:t>иштерине </a:t>
            </a:r>
            <a:r>
              <a:rPr lang="ky-KG" sz="4000" b="1" dirty="0" smtClean="0">
                <a:solidFill>
                  <a:srgbClr val="002060"/>
                </a:solidFill>
                <a:latin typeface="Times New Roman" panose="02020603050405020304" pitchFamily="18" charset="0"/>
                <a:cs typeface="Times New Roman" panose="02020603050405020304" pitchFamily="18" charset="0"/>
              </a:rPr>
              <a:t>отчет-анализ</a:t>
            </a:r>
          </a:p>
          <a:p>
            <a:pPr algn="ctr"/>
            <a:endParaRPr lang="ky-KG" sz="4000" b="1" dirty="0">
              <a:solidFill>
                <a:srgbClr val="0070C0"/>
              </a:solidFill>
              <a:latin typeface="Times New Roman" panose="02020603050405020304" pitchFamily="18" charset="0"/>
              <a:cs typeface="Times New Roman" panose="02020603050405020304" pitchFamily="18" charset="0"/>
            </a:endParaRPr>
          </a:p>
          <a:p>
            <a:pPr algn="ctr"/>
            <a:endParaRPr lang="ky-KG" sz="4000" b="1" dirty="0" smtClean="0">
              <a:solidFill>
                <a:srgbClr val="0070C0"/>
              </a:solidFill>
              <a:latin typeface="Times New Roman" panose="02020603050405020304" pitchFamily="18" charset="0"/>
              <a:cs typeface="Times New Roman" panose="02020603050405020304" pitchFamily="18" charset="0"/>
            </a:endParaRPr>
          </a:p>
          <a:p>
            <a:endParaRPr lang="ky-KG"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788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344557" y="106018"/>
            <a:ext cx="11383617" cy="2308324"/>
          </a:xfrm>
          <a:prstGeom prst="rect">
            <a:avLst/>
          </a:prstGeom>
        </p:spPr>
        <p:txBody>
          <a:bodyPr wrap="square">
            <a:spAutoFit/>
          </a:bodyPr>
          <a:lstStyle/>
          <a:p>
            <a:pPr marL="342900" lvl="0" indent="-342900">
              <a:buFont typeface="Wingdings" pitchFamily="2" charset="2"/>
              <a:buChar char="Ø"/>
            </a:pPr>
            <a:r>
              <a:rPr lang="ky-KG" sz="2400" b="1" dirty="0">
                <a:solidFill>
                  <a:srgbClr val="002060"/>
                </a:solidFill>
                <a:latin typeface="Times New Roman" panose="02020603050405020304" pitchFamily="18" charset="0"/>
                <a:cs typeface="Times New Roman" panose="02020603050405020304" pitchFamily="18" charset="0"/>
              </a:rPr>
              <a:t>Жаңы жылга карата мектеп-лицейдин кафедралары тарабынан видео куттуктоолор </a:t>
            </a:r>
            <a:r>
              <a:rPr lang="ky-KG" sz="2400" b="1" dirty="0" smtClean="0">
                <a:solidFill>
                  <a:srgbClr val="002060"/>
                </a:solidFill>
                <a:latin typeface="Times New Roman" panose="02020603050405020304" pitchFamily="18" charset="0"/>
                <a:cs typeface="Times New Roman" panose="02020603050405020304" pitchFamily="18" charset="0"/>
              </a:rPr>
              <a:t>жогорку деңгээлде даярдалып</a:t>
            </a:r>
            <a:r>
              <a:rPr lang="ky-KG" sz="2400" b="1" dirty="0">
                <a:solidFill>
                  <a:srgbClr val="002060"/>
                </a:solidFill>
                <a:latin typeface="Times New Roman" panose="02020603050405020304" pitchFamily="18" charset="0"/>
                <a:cs typeface="Times New Roman" panose="02020603050405020304" pitchFamily="18" charset="0"/>
              </a:rPr>
              <a:t>, мектеп-лицейдин сайтына жүктөлдү;</a:t>
            </a:r>
          </a:p>
          <a:p>
            <a:pPr marL="342900" lvl="0" indent="-342900">
              <a:buFont typeface="Wingdings" pitchFamily="2" charset="2"/>
              <a:buChar char="Ø"/>
            </a:pPr>
            <a:r>
              <a:rPr lang="ky-KG" sz="2400" b="1" dirty="0">
                <a:solidFill>
                  <a:srgbClr val="002060"/>
                </a:solidFill>
                <a:latin typeface="Times New Roman" panose="02020603050405020304" pitchFamily="18" charset="0"/>
                <a:cs typeface="Times New Roman" panose="02020603050405020304" pitchFamily="18" charset="0"/>
              </a:rPr>
              <a:t>21-февраль – Эл аралык эне тил күнүнө карата 5-класстардын арасында “Тил-улуттун жан дүйнөсү” темасында дубал газеталар конкурсу </a:t>
            </a:r>
            <a:r>
              <a:rPr lang="ky-KG" sz="2400" b="1" dirty="0" smtClean="0">
                <a:solidFill>
                  <a:srgbClr val="002060"/>
                </a:solidFill>
                <a:latin typeface="Times New Roman" panose="02020603050405020304" pitchFamily="18" charset="0"/>
                <a:cs typeface="Times New Roman" panose="02020603050405020304" pitchFamily="18" charset="0"/>
              </a:rPr>
              <a:t>өткөрүлдү;</a:t>
            </a:r>
            <a:endParaRPr lang="ky-KG" b="1" dirty="0">
              <a:solidFill>
                <a:srgbClr val="00206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267" y="2137893"/>
            <a:ext cx="4107777" cy="4368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0971" y="1944710"/>
            <a:ext cx="3657203" cy="456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288" y="2414342"/>
            <a:ext cx="3366052" cy="409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80903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344557" y="159026"/>
            <a:ext cx="11449878" cy="830997"/>
          </a:xfrm>
          <a:prstGeom prst="rect">
            <a:avLst/>
          </a:prstGeom>
        </p:spPr>
        <p:txBody>
          <a:bodyPr wrap="square">
            <a:spAutoFit/>
          </a:bodyPr>
          <a:lstStyle/>
          <a:p>
            <a:pPr algn="ctr"/>
            <a:r>
              <a:rPr lang="ru-RU" b="1" dirty="0" smtClean="0">
                <a:solidFill>
                  <a:srgbClr val="002060"/>
                </a:solidFill>
              </a:rPr>
              <a:t> </a:t>
            </a:r>
            <a:r>
              <a:rPr lang="ru-RU" sz="2400" b="1" dirty="0">
                <a:solidFill>
                  <a:srgbClr val="002060"/>
                </a:solidFill>
                <a:latin typeface="Times New Roman" panose="02020603050405020304" pitchFamily="18" charset="0"/>
                <a:cs typeface="Times New Roman" panose="02020603050405020304" pitchFamily="18" charset="0"/>
              </a:rPr>
              <a:t>23-февраль </a:t>
            </a:r>
            <a:r>
              <a:rPr lang="ru-RU" sz="2400" b="1" dirty="0" err="1" smtClean="0">
                <a:solidFill>
                  <a:srgbClr val="002060"/>
                </a:solidFill>
                <a:latin typeface="Times New Roman" panose="02020603050405020304" pitchFamily="18" charset="0"/>
                <a:cs typeface="Times New Roman" panose="02020603050405020304" pitchFamily="18" charset="0"/>
              </a:rPr>
              <a:t>Ата</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Мекенди</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коргоо</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күнүнө</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smtClean="0">
                <a:solidFill>
                  <a:srgbClr val="002060"/>
                </a:solidFill>
                <a:latin typeface="Times New Roman" panose="02020603050405020304" pitchFamily="18" charset="0"/>
                <a:cs typeface="Times New Roman" panose="02020603050405020304" pitchFamily="18" charset="0"/>
              </a:rPr>
              <a:t>карата </a:t>
            </a:r>
            <a:r>
              <a:rPr lang="ru-RU" sz="2400" b="1" dirty="0" err="1" smtClean="0">
                <a:solidFill>
                  <a:srgbClr val="002060"/>
                </a:solidFill>
                <a:latin typeface="Times New Roman" panose="02020603050405020304" pitchFamily="18" charset="0"/>
                <a:cs typeface="Times New Roman" panose="02020603050405020304" pitchFamily="18" charset="0"/>
              </a:rPr>
              <a:t>УИТМЛнин</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жаш</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мугалимдери</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тарабынан</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майрамдык</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куттуктоо</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концерттик</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программасы</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уюштурулду</a:t>
            </a: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96" y="1247718"/>
            <a:ext cx="9342782" cy="513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2" descr="blob:https://web.whatsapp.com/12016010-0338-407c-a3a7-dcac0414155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34897301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4" name="Прямоугольник 3"/>
          <p:cNvSpPr/>
          <p:nvPr/>
        </p:nvSpPr>
        <p:spPr>
          <a:xfrm>
            <a:off x="278295" y="265043"/>
            <a:ext cx="11383617" cy="369332"/>
          </a:xfrm>
          <a:prstGeom prst="rect">
            <a:avLst/>
          </a:prstGeom>
        </p:spPr>
        <p:txBody>
          <a:bodyPr wrap="square">
            <a:spAutoFit/>
          </a:bodyPr>
          <a:lstStyle/>
          <a:p>
            <a:pPr algn="ctr"/>
            <a:r>
              <a:rPr lang="ky-KG" b="1" dirty="0" smtClean="0">
                <a:solidFill>
                  <a:srgbClr val="002060"/>
                </a:solidFill>
                <a:latin typeface="Times New Roman" panose="02020603050405020304" pitchFamily="18" charset="0"/>
                <a:cs typeface="Times New Roman" panose="02020603050405020304" pitchFamily="18" charset="0"/>
              </a:rPr>
              <a:t>;</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12125" y="265043"/>
            <a:ext cx="11455850" cy="2677656"/>
          </a:xfrm>
          <a:prstGeom prst="rect">
            <a:avLst/>
          </a:prstGeom>
        </p:spPr>
        <p:txBody>
          <a:bodyPr wrap="square">
            <a:spAutoFit/>
          </a:bodyPr>
          <a:lstStyle/>
          <a:p>
            <a:pPr marL="342900" lvl="0" indent="-342900">
              <a:buFont typeface="Wingdings" pitchFamily="2" charset="2"/>
              <a:buChar char="Ø"/>
            </a:pPr>
            <a:r>
              <a:rPr lang="ky-KG" sz="2400" b="1" dirty="0">
                <a:solidFill>
                  <a:srgbClr val="002060"/>
                </a:solidFill>
                <a:latin typeface="Times New Roman" panose="02020603050405020304" pitchFamily="18" charset="0"/>
                <a:cs typeface="Times New Roman" panose="02020603050405020304" pitchFamily="18" charset="0"/>
              </a:rPr>
              <a:t>23-февраль Ата Мекенди коргоо күнүнө карата </a:t>
            </a:r>
            <a:r>
              <a:rPr lang="ky-KG" sz="2400" b="1" dirty="0" smtClean="0">
                <a:solidFill>
                  <a:srgbClr val="002060"/>
                </a:solidFill>
                <a:latin typeface="Times New Roman" panose="02020603050405020304" pitchFamily="18" charset="0"/>
                <a:cs typeface="Times New Roman" panose="02020603050405020304" pitchFamily="18" charset="0"/>
              </a:rPr>
              <a:t>6-класстардын </a:t>
            </a:r>
            <a:r>
              <a:rPr lang="ky-KG" sz="2400" b="1" dirty="0">
                <a:solidFill>
                  <a:srgbClr val="002060"/>
                </a:solidFill>
                <a:latin typeface="Times New Roman" panose="02020603050405020304" pitchFamily="18" charset="0"/>
                <a:cs typeface="Times New Roman" panose="02020603050405020304" pitchFamily="18" charset="0"/>
              </a:rPr>
              <a:t>арасында</a:t>
            </a:r>
            <a:endParaRPr lang="ru-RU" sz="2400" b="1" dirty="0">
              <a:solidFill>
                <a:srgbClr val="002060"/>
              </a:solidFill>
              <a:latin typeface="Times New Roman" panose="02020603050405020304" pitchFamily="18" charset="0"/>
              <a:cs typeface="Times New Roman" panose="02020603050405020304" pitchFamily="18" charset="0"/>
            </a:endParaRPr>
          </a:p>
          <a:p>
            <a:r>
              <a:rPr lang="ky-KG" sz="2400" b="1" dirty="0">
                <a:solidFill>
                  <a:srgbClr val="002060"/>
                </a:solidFill>
                <a:latin typeface="Times New Roman" panose="02020603050405020304" pitchFamily="18" charset="0"/>
                <a:cs typeface="Times New Roman" panose="02020603050405020304" pitchFamily="18" charset="0"/>
              </a:rPr>
              <a:t> “Мен мекенимдин сакчысы” темасында онлайн видеороликтер конкурсу болуп өттү</a:t>
            </a:r>
          </a:p>
          <a:p>
            <a:pPr marL="342900" indent="-342900">
              <a:buFont typeface="Wingdings" pitchFamily="2" charset="2"/>
              <a:buChar char="Ø"/>
            </a:pPr>
            <a:r>
              <a:rPr lang="ky-KG" sz="2400" b="1" dirty="0">
                <a:solidFill>
                  <a:srgbClr val="002060"/>
                </a:solidFill>
                <a:latin typeface="Times New Roman" panose="02020603050405020304" pitchFamily="18" charset="0"/>
                <a:cs typeface="Times New Roman" panose="02020603050405020304" pitchFamily="18" charset="0"/>
              </a:rPr>
              <a:t>4-март УИТМЛ күнүнө карата 1-4-кластарда “Сүйүктүү лицейим”, 5-7-класстарда “ Билимди сенден алып, максатыма талпынам”, 8-11-класстарда “Лицейим – келечекке жол ачкан алтын уям!” темаларында класстык саатттар өткөрүлдү.</a:t>
            </a:r>
          </a:p>
        </p:txBody>
      </p:sp>
      <p:pic>
        <p:nvPicPr>
          <p:cNvPr id="7" name="Рисунок 6"/>
          <p:cNvPicPr>
            <a:picLocks noChangeAspect="1"/>
          </p:cNvPicPr>
          <p:nvPr/>
        </p:nvPicPr>
        <p:blipFill>
          <a:blip r:embed="rId3"/>
          <a:stretch>
            <a:fillRect/>
          </a:stretch>
        </p:blipFill>
        <p:spPr>
          <a:xfrm>
            <a:off x="8566828" y="3065171"/>
            <a:ext cx="3434977" cy="3452589"/>
          </a:xfrm>
          <a:prstGeom prst="rect">
            <a:avLst/>
          </a:prstGeom>
        </p:spPr>
      </p:pic>
      <p:pic>
        <p:nvPicPr>
          <p:cNvPr id="9" name="Рисунок 8"/>
          <p:cNvPicPr>
            <a:picLocks noChangeAspect="1"/>
          </p:cNvPicPr>
          <p:nvPr/>
        </p:nvPicPr>
        <p:blipFill>
          <a:blip r:embed="rId4"/>
          <a:stretch>
            <a:fillRect/>
          </a:stretch>
        </p:blipFill>
        <p:spPr>
          <a:xfrm>
            <a:off x="278295" y="3065172"/>
            <a:ext cx="3974907" cy="3328296"/>
          </a:xfrm>
          <a:prstGeom prst="rect">
            <a:avLst/>
          </a:prstGeom>
        </p:spPr>
      </p:pic>
      <p:pic>
        <p:nvPicPr>
          <p:cNvPr id="10" name="Рисунок 9"/>
          <p:cNvPicPr>
            <a:picLocks noChangeAspect="1"/>
          </p:cNvPicPr>
          <p:nvPr/>
        </p:nvPicPr>
        <p:blipFill>
          <a:blip r:embed="rId5"/>
          <a:stretch>
            <a:fillRect/>
          </a:stretch>
        </p:blipFill>
        <p:spPr>
          <a:xfrm>
            <a:off x="4600371" y="3065172"/>
            <a:ext cx="3753118" cy="3452590"/>
          </a:xfrm>
          <a:prstGeom prst="rect">
            <a:avLst/>
          </a:prstGeom>
        </p:spPr>
      </p:pic>
    </p:spTree>
    <p:extLst>
      <p:ext uri="{BB962C8B-B14F-4D97-AF65-F5344CB8AC3E}">
        <p14:creationId xmlns:p14="http://schemas.microsoft.com/office/powerpoint/2010/main" val="4201055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410817" y="172278"/>
            <a:ext cx="11423374" cy="1477328"/>
          </a:xfrm>
          <a:prstGeom prst="rect">
            <a:avLst/>
          </a:prstGeom>
        </p:spPr>
        <p:txBody>
          <a:bodyPr wrap="square">
            <a:spAutoFit/>
          </a:bodyPr>
          <a:lstStyle/>
          <a:p>
            <a:pPr marL="342900" lvl="0" indent="-342900" algn="ctr">
              <a:buFont typeface="Wingdings" pitchFamily="2" charset="2"/>
              <a:buChar char="Ø"/>
            </a:pPr>
            <a:r>
              <a:rPr lang="ky-KG" sz="2400" b="1" dirty="0" smtClean="0">
                <a:solidFill>
                  <a:srgbClr val="002060"/>
                </a:solidFill>
                <a:latin typeface="Times New Roman" panose="02020603050405020304" pitchFamily="18" charset="0"/>
                <a:cs typeface="Times New Roman" panose="02020603050405020304" pitchFamily="18" charset="0"/>
              </a:rPr>
              <a:t>5-март </a:t>
            </a:r>
            <a:r>
              <a:rPr lang="ky-KG" sz="2400" b="1" dirty="0">
                <a:solidFill>
                  <a:srgbClr val="002060"/>
                </a:solidFill>
                <a:latin typeface="Times New Roman" panose="02020603050405020304" pitchFamily="18" charset="0"/>
                <a:cs typeface="Times New Roman" panose="02020603050405020304" pitchFamily="18" charset="0"/>
              </a:rPr>
              <a:t>Ак калпак күнүнө карата 9-класстардын окуучуларынын </a:t>
            </a:r>
            <a:r>
              <a:rPr lang="ky-KG" sz="2400" b="1" dirty="0" smtClean="0">
                <a:solidFill>
                  <a:srgbClr val="002060"/>
                </a:solidFill>
                <a:latin typeface="Times New Roman" panose="02020603050405020304" pitchFamily="18" charset="0"/>
                <a:cs typeface="Times New Roman" panose="02020603050405020304" pitchFamily="18" charset="0"/>
              </a:rPr>
              <a:t>даярдануусу </a:t>
            </a:r>
            <a:r>
              <a:rPr lang="ky-KG" sz="2400" b="1" dirty="0">
                <a:solidFill>
                  <a:srgbClr val="002060"/>
                </a:solidFill>
                <a:latin typeface="Times New Roman" panose="02020603050405020304" pitchFamily="18" charset="0"/>
                <a:cs typeface="Times New Roman" panose="02020603050405020304" pitchFamily="18" charset="0"/>
              </a:rPr>
              <a:t>менен майрамдык флешмоб </a:t>
            </a:r>
            <a:r>
              <a:rPr lang="ky-KG" sz="2400" b="1" dirty="0" smtClean="0">
                <a:solidFill>
                  <a:srgbClr val="002060"/>
                </a:solidFill>
                <a:latin typeface="Times New Roman" panose="02020603050405020304" pitchFamily="18" charset="0"/>
                <a:cs typeface="Times New Roman" panose="02020603050405020304" pitchFamily="18" charset="0"/>
              </a:rPr>
              <a:t>уюшурулуп, өткөрүлдү</a:t>
            </a:r>
          </a:p>
          <a:p>
            <a:pPr marL="342900" lvl="0" indent="-342900" algn="ctr">
              <a:buFont typeface="Wingdings" pitchFamily="2" charset="2"/>
              <a:buChar char="Ø"/>
            </a:pPr>
            <a:endParaRPr lang="ru-RU" sz="2400" b="1" dirty="0">
              <a:solidFill>
                <a:srgbClr val="002060"/>
              </a:solidFill>
            </a:endParaRPr>
          </a:p>
          <a:p>
            <a:r>
              <a:rPr lang="ky-KG" b="1" dirty="0" smtClean="0">
                <a:solidFill>
                  <a:srgbClr val="002060"/>
                </a:solidFill>
              </a:rPr>
              <a:t> </a:t>
            </a:r>
            <a:endParaRPr lang="ru-RU" b="1" dirty="0">
              <a:solidFill>
                <a:srgbClr val="00206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16" y="1179424"/>
            <a:ext cx="5115340" cy="5141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025" y="1179424"/>
            <a:ext cx="5771322" cy="516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986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318052" y="225287"/>
            <a:ext cx="11436626" cy="1938992"/>
          </a:xfrm>
          <a:prstGeom prst="rect">
            <a:avLst/>
          </a:prstGeom>
        </p:spPr>
        <p:txBody>
          <a:bodyPr wrap="square">
            <a:spAutoFit/>
          </a:bodyPr>
          <a:lstStyle/>
          <a:p>
            <a:pPr marL="285750" lvl="0" indent="-285750">
              <a:buFont typeface="Wingdings" pitchFamily="2" charset="2"/>
              <a:buChar char="Ø"/>
            </a:pPr>
            <a:r>
              <a:rPr lang="ky-KG" sz="2400" b="1" dirty="0">
                <a:solidFill>
                  <a:srgbClr val="002060"/>
                </a:solidFill>
                <a:latin typeface="Times New Roman" panose="02020603050405020304" pitchFamily="18" charset="0"/>
                <a:cs typeface="Times New Roman" panose="02020603050405020304" pitchFamily="18" charset="0"/>
              </a:rPr>
              <a:t>8-март аялдардын Эл аралык күнүнө карата 4-класстар тарабынан  “Бейиш эненин таман алдында” темасында  класстык сааттын видеороликтери  </a:t>
            </a:r>
            <a:r>
              <a:rPr lang="ky-KG" sz="2400" b="1" dirty="0" smtClean="0">
                <a:solidFill>
                  <a:srgbClr val="002060"/>
                </a:solidFill>
                <a:latin typeface="Times New Roman" panose="02020603050405020304" pitchFamily="18" charset="0"/>
                <a:cs typeface="Times New Roman" panose="02020603050405020304" pitchFamily="18" charset="0"/>
              </a:rPr>
              <a:t>даярдалды</a:t>
            </a:r>
            <a:r>
              <a:rPr lang="ky-KG" sz="2400" b="1" dirty="0">
                <a:solidFill>
                  <a:srgbClr val="002060"/>
                </a:solidFill>
                <a:latin typeface="Times New Roman" panose="02020603050405020304" pitchFamily="18" charset="0"/>
                <a:cs typeface="Times New Roman" panose="02020603050405020304" pitchFamily="18" charset="0"/>
              </a:rPr>
              <a:t>;</a:t>
            </a:r>
            <a:endParaRPr lang="ru-RU" sz="2400" b="1" dirty="0">
              <a:solidFill>
                <a:srgbClr val="002060"/>
              </a:solidFill>
              <a:latin typeface="Times New Roman" panose="02020603050405020304" pitchFamily="18" charset="0"/>
              <a:cs typeface="Times New Roman" panose="02020603050405020304" pitchFamily="18" charset="0"/>
            </a:endParaRPr>
          </a:p>
          <a:p>
            <a:pPr marL="285750" lvl="0" indent="-285750">
              <a:buFont typeface="Wingdings" pitchFamily="2" charset="2"/>
              <a:buChar char="Ø"/>
            </a:pPr>
            <a:r>
              <a:rPr lang="ky-KG" sz="2400" b="1" dirty="0">
                <a:solidFill>
                  <a:srgbClr val="002060"/>
                </a:solidFill>
                <a:latin typeface="Times New Roman" panose="02020603050405020304" pitchFamily="18" charset="0"/>
                <a:cs typeface="Times New Roman" panose="02020603050405020304" pitchFamily="18" charset="0"/>
              </a:rPr>
              <a:t>21-март Нооруз майрамына карата УИТМЛнин эмгек жамаатына сүмөлөк кайнатылып, майрамдык иш-чара жогорку денгээлде </a:t>
            </a:r>
            <a:r>
              <a:rPr lang="ky-KG" sz="2400" b="1" dirty="0" smtClean="0">
                <a:solidFill>
                  <a:srgbClr val="002060"/>
                </a:solidFill>
                <a:latin typeface="Times New Roman" panose="02020603050405020304" pitchFamily="18" charset="0"/>
                <a:cs typeface="Times New Roman" panose="02020603050405020304" pitchFamily="18" charset="0"/>
              </a:rPr>
              <a:t>уюштурулду</a:t>
            </a:r>
            <a:r>
              <a:rPr lang="ky-KG" sz="2400" b="1" dirty="0">
                <a:solidFill>
                  <a:srgbClr val="002060"/>
                </a:solidFill>
                <a:latin typeface="Times New Roman" panose="02020603050405020304" pitchFamily="18" charset="0"/>
                <a:cs typeface="Times New Roman" panose="02020603050405020304" pitchFamily="18" charset="0"/>
              </a:rPr>
              <a:t>;</a:t>
            </a: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3" y="2279561"/>
            <a:ext cx="5234607" cy="416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8921" y="2279560"/>
            <a:ext cx="6135757" cy="417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783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4" name="Прямоугольник 3"/>
          <p:cNvSpPr/>
          <p:nvPr/>
        </p:nvSpPr>
        <p:spPr>
          <a:xfrm>
            <a:off x="597654" y="883302"/>
            <a:ext cx="10906539" cy="4154984"/>
          </a:xfrm>
          <a:prstGeom prst="rect">
            <a:avLst/>
          </a:prstGeom>
        </p:spPr>
        <p:txBody>
          <a:bodyPr wrap="square">
            <a:spAutoFit/>
          </a:bodyPr>
          <a:lstStyle/>
          <a:p>
            <a:pPr marL="285750" lvl="0" indent="-285750">
              <a:buFont typeface="Wingdings" pitchFamily="2" charset="2"/>
              <a:buChar char="Ø"/>
            </a:pPr>
            <a:r>
              <a:rPr lang="ky-KG" sz="2400" b="1" dirty="0">
                <a:solidFill>
                  <a:srgbClr val="002060"/>
                </a:solidFill>
                <a:latin typeface="Times New Roman" panose="02020603050405020304" pitchFamily="18" charset="0"/>
                <a:cs typeface="Times New Roman" panose="02020603050405020304" pitchFamily="18" charset="0"/>
              </a:rPr>
              <a:t>29-апрель Бишкек шаарынын туулган күнүнө карата </a:t>
            </a:r>
            <a:r>
              <a:rPr lang="ky-KG" sz="2400" b="1" dirty="0" smtClean="0">
                <a:solidFill>
                  <a:srgbClr val="002060"/>
                </a:solidFill>
                <a:latin typeface="Times New Roman" panose="02020603050405020304" pitchFamily="18" charset="0"/>
                <a:cs typeface="Times New Roman" panose="02020603050405020304" pitchFamily="18" charset="0"/>
              </a:rPr>
              <a:t>мектеп-лицейдин </a:t>
            </a:r>
            <a:r>
              <a:rPr lang="ky-KG" sz="2400" b="1" dirty="0">
                <a:solidFill>
                  <a:srgbClr val="002060"/>
                </a:solidFill>
                <a:latin typeface="Times New Roman" panose="02020603050405020304" pitchFamily="18" charset="0"/>
                <a:cs typeface="Times New Roman" panose="02020603050405020304" pitchFamily="18" charset="0"/>
              </a:rPr>
              <a:t>администрациясы, мугалимдери жана окуучулары тарабынан куттуктоо видеоролигин даярдоо иштери уюштурулуп, мектеп–лицейдин сайтына </a:t>
            </a:r>
            <a:r>
              <a:rPr lang="ky-KG" sz="2400" b="1" dirty="0" smtClean="0">
                <a:solidFill>
                  <a:srgbClr val="002060"/>
                </a:solidFill>
                <a:latin typeface="Times New Roman" panose="02020603050405020304" pitchFamily="18" charset="0"/>
                <a:cs typeface="Times New Roman" panose="02020603050405020304" pitchFamily="18" charset="0"/>
              </a:rPr>
              <a:t>жүктөлдү;</a:t>
            </a:r>
          </a:p>
          <a:p>
            <a:pPr lvl="0"/>
            <a:endParaRPr lang="ky-KG" sz="2400" b="1"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ky-KG" sz="2400" b="1" dirty="0">
                <a:solidFill>
                  <a:srgbClr val="002060"/>
                </a:solidFill>
                <a:latin typeface="Times New Roman" panose="02020603050405020304" pitchFamily="18" charset="0"/>
                <a:cs typeface="Times New Roman" panose="02020603050405020304" pitchFamily="18" charset="0"/>
              </a:rPr>
              <a:t> </a:t>
            </a:r>
            <a:r>
              <a:rPr lang="ky-KG" sz="2400" b="1" dirty="0" smtClean="0">
                <a:solidFill>
                  <a:srgbClr val="002060"/>
                </a:solidFill>
                <a:latin typeface="Times New Roman" panose="02020603050405020304" pitchFamily="18" charset="0"/>
                <a:cs typeface="Times New Roman" panose="02020603050405020304" pitchFamily="18" charset="0"/>
              </a:rPr>
              <a:t>9-май Улуу Ата Мекендик </a:t>
            </a:r>
            <a:r>
              <a:rPr lang="ky-KG" sz="2400" b="1" dirty="0">
                <a:solidFill>
                  <a:srgbClr val="002060"/>
                </a:solidFill>
                <a:latin typeface="Times New Roman" panose="02020603050405020304" pitchFamily="18" charset="0"/>
                <a:cs typeface="Times New Roman" panose="02020603050405020304" pitchFamily="18" charset="0"/>
              </a:rPr>
              <a:t>согуштун 76 жылдыгына карата </a:t>
            </a:r>
            <a:r>
              <a:rPr lang="ky-KG" sz="2400" b="1" dirty="0" smtClean="0">
                <a:solidFill>
                  <a:srgbClr val="002060"/>
                </a:solidFill>
                <a:latin typeface="Times New Roman" panose="02020603050405020304" pitchFamily="18" charset="0"/>
                <a:cs typeface="Times New Roman" panose="02020603050405020304" pitchFamily="18" charset="0"/>
              </a:rPr>
              <a:t>“</a:t>
            </a:r>
            <a:r>
              <a:rPr lang="ky-KG" sz="2400" b="1" dirty="0">
                <a:solidFill>
                  <a:srgbClr val="002060"/>
                </a:solidFill>
                <a:latin typeface="Times New Roman" panose="02020603050405020304" pitchFamily="18" charset="0"/>
                <a:cs typeface="Times New Roman" panose="02020603050405020304" pitchFamily="18" charset="0"/>
              </a:rPr>
              <a:t>Эч </a:t>
            </a:r>
            <a:r>
              <a:rPr lang="ky-KG" sz="2400" b="1" dirty="0" smtClean="0">
                <a:solidFill>
                  <a:srgbClr val="002060"/>
                </a:solidFill>
                <a:latin typeface="Times New Roman" panose="02020603050405020304" pitchFamily="18" charset="0"/>
                <a:cs typeface="Times New Roman" panose="02020603050405020304" pitchFamily="18" charset="0"/>
              </a:rPr>
              <a:t>ким, эч </a:t>
            </a:r>
            <a:r>
              <a:rPr lang="ky-KG" sz="2400" b="1" dirty="0">
                <a:solidFill>
                  <a:srgbClr val="002060"/>
                </a:solidFill>
                <a:latin typeface="Times New Roman" panose="02020603050405020304" pitchFamily="18" charset="0"/>
                <a:cs typeface="Times New Roman" panose="02020603050405020304" pitchFamily="18" charset="0"/>
              </a:rPr>
              <a:t>нерсе унутулбайт” темасында </a:t>
            </a:r>
            <a:r>
              <a:rPr lang="ky-KG" sz="2400" b="1" dirty="0" smtClean="0">
                <a:solidFill>
                  <a:srgbClr val="002060"/>
                </a:solidFill>
                <a:latin typeface="Times New Roman" panose="02020603050405020304" pitchFamily="18" charset="0"/>
                <a:cs typeface="Times New Roman" panose="02020603050405020304" pitchFamily="18" charset="0"/>
              </a:rPr>
              <a:t>мектеп-лицейдин </a:t>
            </a:r>
            <a:r>
              <a:rPr lang="ky-KG" sz="2400" b="1" dirty="0">
                <a:solidFill>
                  <a:srgbClr val="002060"/>
                </a:solidFill>
                <a:latin typeface="Times New Roman" panose="02020603050405020304" pitchFamily="18" charset="0"/>
                <a:cs typeface="Times New Roman" panose="02020603050405020304" pitchFamily="18" charset="0"/>
              </a:rPr>
              <a:t>онлайн режимде окуп, билим алып жаткан 7-класстар арасында көркөм ыр окуу боюнча видеороликтер конкурсу жана офлайн режимде окуп жаткан 4-класстардын арасында дубал газеталар сынагы </a:t>
            </a:r>
            <a:r>
              <a:rPr lang="ky-KG" sz="2400" b="1" dirty="0" smtClean="0">
                <a:solidFill>
                  <a:srgbClr val="002060"/>
                </a:solidFill>
                <a:latin typeface="Times New Roman" panose="02020603050405020304" pitchFamily="18" charset="0"/>
                <a:cs typeface="Times New Roman" panose="02020603050405020304" pitchFamily="18" charset="0"/>
              </a:rPr>
              <a:t>өткөрүлдү;</a:t>
            </a:r>
            <a:endParaRPr lang="ru-RU" sz="2400" b="1" dirty="0">
              <a:solidFill>
                <a:srgbClr val="002060"/>
              </a:solidFill>
              <a:latin typeface="Times New Roman" panose="02020603050405020304" pitchFamily="18" charset="0"/>
              <a:cs typeface="Times New Roman" panose="02020603050405020304" pitchFamily="18" charset="0"/>
            </a:endParaRPr>
          </a:p>
          <a:p>
            <a:pPr marL="285750" lvl="0" indent="-285750">
              <a:buFont typeface="Wingdings" pitchFamily="2" charset="2"/>
              <a:buChar char="Ø"/>
            </a:pPr>
            <a:endParaRPr lang="ru-RU" sz="2400" b="1" dirty="0">
              <a:solidFill>
                <a:srgbClr val="002060"/>
              </a:solidFill>
            </a:endParaRPr>
          </a:p>
        </p:txBody>
      </p:sp>
    </p:spTree>
    <p:extLst>
      <p:ext uri="{BB962C8B-B14F-4D97-AF65-F5344CB8AC3E}">
        <p14:creationId xmlns:p14="http://schemas.microsoft.com/office/powerpoint/2010/main" val="28083327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583095" y="185530"/>
            <a:ext cx="11039061" cy="2677656"/>
          </a:xfrm>
          <a:prstGeom prst="rect">
            <a:avLst/>
          </a:prstGeom>
        </p:spPr>
        <p:txBody>
          <a:bodyPr wrap="square">
            <a:spAutoFit/>
          </a:bodyPr>
          <a:lstStyle/>
          <a:p>
            <a:pPr lvl="0"/>
            <a:r>
              <a:rPr lang="ky-KG" sz="2400" b="1" dirty="0">
                <a:solidFill>
                  <a:srgbClr val="002060"/>
                </a:solidFill>
                <a:latin typeface="Times New Roman" panose="02020603050405020304" pitchFamily="18" charset="0"/>
                <a:cs typeface="Times New Roman" panose="02020603050405020304" pitchFamily="18" charset="0"/>
              </a:rPr>
              <a:t>Бишкек шаарынын мэриясынын алдындагы шаардык эпидемияга каршы комиссиянын №51 протоколунун негизинде түзүлгөн буйрукка ылайык, </a:t>
            </a:r>
            <a:r>
              <a:rPr lang="ky-KG" sz="2400" b="1" dirty="0" smtClean="0">
                <a:solidFill>
                  <a:srgbClr val="002060"/>
                </a:solidFill>
                <a:latin typeface="Times New Roman" panose="02020603050405020304" pitchFamily="18" charset="0"/>
                <a:cs typeface="Times New Roman" panose="02020603050405020304" pitchFamily="18" charset="0"/>
              </a:rPr>
              <a:t>     25-майда </a:t>
            </a:r>
            <a:r>
              <a:rPr lang="ky-KG" sz="2400" b="1" dirty="0">
                <a:solidFill>
                  <a:srgbClr val="002060"/>
                </a:solidFill>
                <a:latin typeface="Times New Roman" panose="02020603050405020304" pitchFamily="18" charset="0"/>
                <a:cs typeface="Times New Roman" panose="02020603050405020304" pitchFamily="18" charset="0"/>
              </a:rPr>
              <a:t>9-класстарда жыйынтыктоочу класстык саат онлайн </a:t>
            </a:r>
            <a:r>
              <a:rPr lang="ky-KG" sz="2400" b="1" dirty="0" smtClean="0">
                <a:solidFill>
                  <a:srgbClr val="002060"/>
                </a:solidFill>
                <a:latin typeface="Times New Roman" panose="02020603050405020304" pitchFamily="18" charset="0"/>
                <a:cs typeface="Times New Roman" panose="02020603050405020304" pitchFamily="18" charset="0"/>
              </a:rPr>
              <a:t>режимде, </a:t>
            </a:r>
            <a:r>
              <a:rPr lang="ky-KG" sz="2400" b="1" dirty="0">
                <a:solidFill>
                  <a:srgbClr val="002060"/>
                </a:solidFill>
                <a:latin typeface="Times New Roman" panose="02020603050405020304" pitchFamily="18" charset="0"/>
                <a:cs typeface="Times New Roman" panose="02020603050405020304" pitchFamily="18" charset="0"/>
              </a:rPr>
              <a:t>ал эми 11-класстарда жыйынтыктоочу кластык саат офлайн режимде мектеп-лицейде санитардык-гигиеналык жана эпидемияга каршы эрежелердин жана </a:t>
            </a:r>
            <a:r>
              <a:rPr lang="ky-KG" sz="2400" b="1" dirty="0" smtClean="0">
                <a:solidFill>
                  <a:srgbClr val="002060"/>
                </a:solidFill>
                <a:latin typeface="Times New Roman" panose="02020603050405020304" pitchFamily="18" charset="0"/>
                <a:cs typeface="Times New Roman" panose="02020603050405020304" pitchFamily="18" charset="0"/>
              </a:rPr>
              <a:t>ченемдердин </a:t>
            </a:r>
            <a:r>
              <a:rPr lang="ky-KG" sz="2400" b="1" dirty="0">
                <a:solidFill>
                  <a:srgbClr val="002060"/>
                </a:solidFill>
                <a:latin typeface="Times New Roman" panose="02020603050405020304" pitchFamily="18" charset="0"/>
                <a:cs typeface="Times New Roman" panose="02020603050405020304" pitchFamily="18" charset="0"/>
              </a:rPr>
              <a:t>талаптарын так аткаруу менен </a:t>
            </a:r>
            <a:r>
              <a:rPr lang="ky-KG" sz="2400" b="1" dirty="0" smtClean="0">
                <a:solidFill>
                  <a:srgbClr val="002060"/>
                </a:solidFill>
                <a:latin typeface="Times New Roman" panose="02020603050405020304" pitchFamily="18" charset="0"/>
                <a:cs typeface="Times New Roman" panose="02020603050405020304" pitchFamily="18" charset="0"/>
              </a:rPr>
              <a:t>өткөрүлдү</a:t>
            </a:r>
          </a:p>
          <a:p>
            <a:pPr lvl="0"/>
            <a:endParaRPr lang="ru-RU" sz="2400" b="1" dirty="0">
              <a:solidFill>
                <a:srgbClr val="00206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593387"/>
            <a:ext cx="7620000" cy="397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7838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410817" y="212035"/>
            <a:ext cx="11237844" cy="1938992"/>
          </a:xfrm>
          <a:prstGeom prst="rect">
            <a:avLst/>
          </a:prstGeom>
        </p:spPr>
        <p:txBody>
          <a:bodyPr wrap="square">
            <a:spAutoFit/>
          </a:bodyPr>
          <a:lstStyle/>
          <a:p>
            <a:pPr lvl="0"/>
            <a:r>
              <a:rPr lang="ky-KG" sz="2400" b="1" dirty="0" smtClean="0">
                <a:solidFill>
                  <a:srgbClr val="002060"/>
                </a:solidFill>
                <a:latin typeface="Times New Roman" panose="02020603050405020304" pitchFamily="18" charset="0"/>
                <a:cs typeface="Times New Roman" panose="02020603050405020304" pitchFamily="18" charset="0"/>
              </a:rPr>
              <a:t>21-июнь 9-класстарга </a:t>
            </a:r>
            <a:r>
              <a:rPr lang="ky-KG" sz="2400" b="1" dirty="0">
                <a:solidFill>
                  <a:srgbClr val="002060"/>
                </a:solidFill>
                <a:latin typeface="Times New Roman" panose="02020603050405020304" pitchFamily="18" charset="0"/>
                <a:cs typeface="Times New Roman" panose="02020603050405020304" pitchFamily="18" charset="0"/>
              </a:rPr>
              <a:t>жалпы негизги билими тууралуу күбөлүк, </a:t>
            </a:r>
            <a:r>
              <a:rPr lang="ky-KG" sz="2400" b="1" dirty="0" smtClean="0">
                <a:solidFill>
                  <a:srgbClr val="002060"/>
                </a:solidFill>
                <a:latin typeface="Times New Roman" panose="02020603050405020304" pitchFamily="18" charset="0"/>
                <a:cs typeface="Times New Roman" panose="02020603050405020304" pitchFamily="18" charset="0"/>
              </a:rPr>
              <a:t>24-июнь        11-класстарга </a:t>
            </a:r>
            <a:r>
              <a:rPr lang="ky-KG" sz="2400" b="1" dirty="0">
                <a:solidFill>
                  <a:srgbClr val="002060"/>
                </a:solidFill>
                <a:latin typeface="Times New Roman" panose="02020603050405020304" pitchFamily="18" charset="0"/>
                <a:cs typeface="Times New Roman" panose="02020603050405020304" pitchFamily="18" charset="0"/>
              </a:rPr>
              <a:t>орто билими тууралуу аттестаты тапшыруу иштери Бишкек шаардык мэриясынын алдындагы эпидемияга каршы коопсуздук комиссиясынын №54-протоколундагы алгоритмдин негизинде </a:t>
            </a:r>
            <a:r>
              <a:rPr lang="ky-KG" sz="2400" b="1" dirty="0" smtClean="0">
                <a:solidFill>
                  <a:srgbClr val="002060"/>
                </a:solidFill>
                <a:latin typeface="Times New Roman" panose="02020603050405020304" pitchFamily="18" charset="0"/>
                <a:cs typeface="Times New Roman" panose="02020603050405020304" pitchFamily="18" charset="0"/>
              </a:rPr>
              <a:t>уюштурулду</a:t>
            </a:r>
            <a:endParaRPr lang="ru-RU" sz="2400" b="1" dirty="0">
              <a:solidFill>
                <a:srgbClr val="002060"/>
              </a:solidFill>
              <a:latin typeface="Times New Roman" panose="02020603050405020304" pitchFamily="18" charset="0"/>
              <a:cs typeface="Times New Roman" panose="02020603050405020304" pitchFamily="18" charset="0"/>
            </a:endParaRPr>
          </a:p>
          <a:p>
            <a:r>
              <a:rPr lang="ky-KG" sz="2400" b="1" dirty="0">
                <a:solidFill>
                  <a:srgbClr val="002060"/>
                </a:solidFill>
              </a:rPr>
              <a:t> </a:t>
            </a:r>
            <a:endParaRPr lang="ru-RU" sz="2400" b="1" dirty="0">
              <a:solidFill>
                <a:srgbClr val="00206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49" y="2060619"/>
            <a:ext cx="5387422" cy="443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4"/>
          <a:stretch>
            <a:fillRect/>
          </a:stretch>
        </p:blipFill>
        <p:spPr>
          <a:xfrm>
            <a:off x="5798239" y="2060619"/>
            <a:ext cx="5850422" cy="4432946"/>
          </a:xfrm>
          <a:prstGeom prst="rect">
            <a:avLst/>
          </a:prstGeom>
        </p:spPr>
      </p:pic>
    </p:spTree>
    <p:extLst>
      <p:ext uri="{BB962C8B-B14F-4D97-AF65-F5344CB8AC3E}">
        <p14:creationId xmlns:p14="http://schemas.microsoft.com/office/powerpoint/2010/main" val="8007838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540913" y="618186"/>
            <a:ext cx="11120999" cy="4524315"/>
          </a:xfrm>
          <a:prstGeom prst="rect">
            <a:avLst/>
          </a:prstGeom>
        </p:spPr>
        <p:txBody>
          <a:bodyPr wrap="square">
            <a:spAutoFit/>
          </a:bodyPr>
          <a:lstStyle/>
          <a:p>
            <a:r>
              <a:rPr lang="kk-KZ" sz="2400" b="1" dirty="0" smtClean="0">
                <a:solidFill>
                  <a:srgbClr val="FF0000"/>
                </a:solidFill>
                <a:latin typeface="Times New Roman" panose="02020603050405020304" pitchFamily="18" charset="0"/>
                <a:cs typeface="Times New Roman" panose="02020603050405020304" pitchFamily="18" charset="0"/>
              </a:rPr>
              <a:t>Кылмыштуулуктун </a:t>
            </a:r>
            <a:r>
              <a:rPr lang="kk-KZ" sz="2400" b="1" dirty="0">
                <a:solidFill>
                  <a:srgbClr val="FF0000"/>
                </a:solidFill>
                <a:latin typeface="Times New Roman" panose="02020603050405020304" pitchFamily="18" charset="0"/>
                <a:cs typeface="Times New Roman" panose="02020603050405020304" pitchFamily="18" charset="0"/>
              </a:rPr>
              <a:t>жана тартип бузуунун алдын алуу боюнча жүргүзүлгөн иштер:</a:t>
            </a:r>
            <a:endParaRPr lang="ru-RU" sz="2400" b="1" dirty="0">
              <a:solidFill>
                <a:srgbClr val="FF0000"/>
              </a:solidFill>
              <a:latin typeface="Times New Roman" panose="02020603050405020304" pitchFamily="18" charset="0"/>
              <a:cs typeface="Times New Roman" panose="02020603050405020304" pitchFamily="18" charset="0"/>
            </a:endParaRPr>
          </a:p>
          <a:p>
            <a:pPr lvl="0"/>
            <a:r>
              <a:rPr lang="kk-KZ" sz="2400" b="1" dirty="0" smtClean="0">
                <a:solidFill>
                  <a:srgbClr val="002060"/>
                </a:solidFill>
                <a:latin typeface="Times New Roman" panose="02020603050405020304" pitchFamily="18" charset="0"/>
                <a:cs typeface="Times New Roman" panose="02020603050405020304" pitchFamily="18" charset="0"/>
              </a:rPr>
              <a:t>	Окуучулардын </a:t>
            </a:r>
            <a:r>
              <a:rPr lang="kk-KZ" sz="2400" b="1" dirty="0">
                <a:solidFill>
                  <a:srgbClr val="002060"/>
                </a:solidFill>
                <a:latin typeface="Times New Roman" panose="02020603050405020304" pitchFamily="18" charset="0"/>
                <a:cs typeface="Times New Roman" panose="02020603050405020304" pitchFamily="18" charset="0"/>
              </a:rPr>
              <a:t>арасындагы тартип бузуулардын алдын алуу жана мектеп  жашындагылардын мектепте, коомдук жайларда ɵздɵрүн алып жүрүүнүн </a:t>
            </a:r>
            <a:r>
              <a:rPr lang="kk-KZ" sz="2400" b="1" dirty="0" smtClean="0">
                <a:solidFill>
                  <a:srgbClr val="002060"/>
                </a:solidFill>
                <a:latin typeface="Times New Roman" panose="02020603050405020304" pitchFamily="18" charset="0"/>
                <a:cs typeface="Times New Roman" panose="02020603050405020304" pitchFamily="18" charset="0"/>
              </a:rPr>
              <a:t>нормалары боюнча </a:t>
            </a:r>
            <a:r>
              <a:rPr lang="kk-KZ" sz="2400" b="1" dirty="0">
                <a:solidFill>
                  <a:srgbClr val="002060"/>
                </a:solidFill>
                <a:latin typeface="Times New Roman" panose="02020603050405020304" pitchFamily="18" charset="0"/>
                <a:cs typeface="Times New Roman" panose="02020603050405020304" pitchFamily="18" charset="0"/>
              </a:rPr>
              <a:t>ИИБ менен УИТМЛ тарабынын бирдиктүү план иштелип чыкты.</a:t>
            </a:r>
            <a:endParaRPr lang="ru-RU" sz="2400" b="1" dirty="0">
              <a:solidFill>
                <a:srgbClr val="002060"/>
              </a:solidFill>
              <a:latin typeface="Times New Roman" panose="02020603050405020304" pitchFamily="18" charset="0"/>
              <a:cs typeface="Times New Roman" panose="02020603050405020304" pitchFamily="18" charset="0"/>
            </a:endParaRPr>
          </a:p>
          <a:p>
            <a:pPr lvl="0"/>
            <a:r>
              <a:rPr lang="kk-KZ" sz="2400" b="1" dirty="0" smtClean="0">
                <a:solidFill>
                  <a:srgbClr val="002060"/>
                </a:solidFill>
                <a:latin typeface="Times New Roman" panose="02020603050405020304" pitchFamily="18" charset="0"/>
                <a:cs typeface="Times New Roman" panose="02020603050405020304" pitchFamily="18" charset="0"/>
              </a:rPr>
              <a:t>	Тартип  </a:t>
            </a:r>
            <a:r>
              <a:rPr lang="kk-KZ" sz="2400" b="1" dirty="0">
                <a:solidFill>
                  <a:srgbClr val="002060"/>
                </a:solidFill>
                <a:latin typeface="Times New Roman" panose="02020603050405020304" pitchFamily="18" charset="0"/>
                <a:cs typeface="Times New Roman" panose="02020603050405020304" pitchFamily="18" charset="0"/>
              </a:rPr>
              <a:t>бузуунун алдын алуу максатында мектеп-лицейдин ЖӨИ кызматкери Токтомамбетов Улан Токобаевич менен бирдикте офлайн режимде окуп жаткан 5-, 9-, 11- класстын окуучуларына «Чөнтөк уурулуктан коомдук жайларда кантип сактануу керек?», «Бейбаштык», «Топтошуп мушташуу», «Опузалап талап кылуу», темалары боюнча түшүндүрүү иштери жүргүзүлүп турду</a:t>
            </a:r>
            <a:r>
              <a:rPr lang="kk-KZ" sz="2400" b="1" dirty="0" smtClean="0">
                <a:solidFill>
                  <a:srgbClr val="002060"/>
                </a:solidFill>
                <a:latin typeface="Times New Roman" panose="02020603050405020304" pitchFamily="18" charset="0"/>
                <a:cs typeface="Times New Roman" panose="02020603050405020304" pitchFamily="18" charset="0"/>
              </a:rPr>
              <a:t>.</a:t>
            </a:r>
            <a:endParaRPr lang="kk-KZ"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087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3335"/>
            <a:ext cx="12282152" cy="7141335"/>
          </a:xfrm>
          <a:prstGeom prst="rect">
            <a:avLst/>
          </a:prstGeom>
        </p:spPr>
      </p:pic>
      <p:sp>
        <p:nvSpPr>
          <p:cNvPr id="3" name="Прямоугольник 2"/>
          <p:cNvSpPr/>
          <p:nvPr/>
        </p:nvSpPr>
        <p:spPr>
          <a:xfrm>
            <a:off x="278295" y="265043"/>
            <a:ext cx="11383617" cy="369332"/>
          </a:xfrm>
          <a:prstGeom prst="rect">
            <a:avLst/>
          </a:prstGeom>
        </p:spPr>
        <p:txBody>
          <a:bodyPr wrap="square">
            <a:spAutoFit/>
          </a:bodyPr>
          <a:lstStyle/>
          <a:p>
            <a:pPr lvl="0"/>
            <a:r>
              <a:rPr lang="ky-KG" dirty="0" smtClean="0"/>
              <a:t>;</a:t>
            </a:r>
            <a:endParaRPr lang="ru-RU" dirty="0"/>
          </a:p>
        </p:txBody>
      </p:sp>
      <p:sp>
        <p:nvSpPr>
          <p:cNvPr id="4" name="Прямоугольник 3"/>
          <p:cNvSpPr/>
          <p:nvPr/>
        </p:nvSpPr>
        <p:spPr>
          <a:xfrm>
            <a:off x="1166283" y="709545"/>
            <a:ext cx="9607639" cy="4832092"/>
          </a:xfrm>
          <a:prstGeom prst="rect">
            <a:avLst/>
          </a:prstGeom>
        </p:spPr>
        <p:txBody>
          <a:bodyPr wrap="square">
            <a:spAutoFit/>
          </a:bodyPr>
          <a:lstStyle/>
          <a:p>
            <a:pPr lvl="0"/>
            <a:r>
              <a:rPr lang="kk-KZ" sz="2800" b="1" dirty="0">
                <a:solidFill>
                  <a:srgbClr val="002060"/>
                </a:solidFill>
                <a:latin typeface="Times New Roman" panose="02020603050405020304" pitchFamily="18" charset="0"/>
                <a:cs typeface="Times New Roman" panose="02020603050405020304" pitchFamily="18" charset="0"/>
              </a:rPr>
              <a:t>Жыл жыйынтыгы менен УИТМЛ нин ички көзөмөлүнө ар кандай тартип бузуулардын негизинде 5 окуучу катталып, кураторлоруна жана ата-энелерине билдирүү менен түшүндүрүү иштери жүргүзүлүп, ата-энелерден милдеттенмелер алынды.</a:t>
            </a:r>
            <a:endParaRPr lang="ru-RU" sz="2800" b="1" dirty="0">
              <a:solidFill>
                <a:srgbClr val="002060"/>
              </a:solidFill>
              <a:latin typeface="Times New Roman" panose="02020603050405020304" pitchFamily="18" charset="0"/>
              <a:cs typeface="Times New Roman" panose="02020603050405020304" pitchFamily="18" charset="0"/>
            </a:endParaRPr>
          </a:p>
          <a:p>
            <a:pPr lvl="0"/>
            <a:r>
              <a:rPr lang="kk-KZ" sz="2800" b="1" dirty="0">
                <a:solidFill>
                  <a:srgbClr val="002060"/>
                </a:solidFill>
                <a:latin typeface="Times New Roman" panose="02020603050405020304" pitchFamily="18" charset="0"/>
                <a:cs typeface="Times New Roman" panose="02020603050405020304" pitchFamily="18" charset="0"/>
              </a:rPr>
              <a:t>УИТМЛ нин ЖӨИнын каттосунда турган окуучу жок.</a:t>
            </a:r>
            <a:endParaRPr lang="ru-RU" sz="2800" b="1" dirty="0">
              <a:solidFill>
                <a:srgbClr val="002060"/>
              </a:solidFill>
              <a:latin typeface="Times New Roman" panose="02020603050405020304" pitchFamily="18" charset="0"/>
              <a:cs typeface="Times New Roman" panose="02020603050405020304" pitchFamily="18" charset="0"/>
            </a:endParaRPr>
          </a:p>
          <a:p>
            <a:pPr lvl="0"/>
            <a:r>
              <a:rPr lang="kk-KZ" sz="2800" b="1" dirty="0">
                <a:solidFill>
                  <a:srgbClr val="002060"/>
                </a:solidFill>
                <a:latin typeface="Times New Roman" panose="02020603050405020304" pitchFamily="18" charset="0"/>
                <a:cs typeface="Times New Roman" panose="02020603050405020304" pitchFamily="18" charset="0"/>
              </a:rPr>
              <a:t> Ички көзөмөлгө алынган окуучулардын жеке профилактикалык картокалары ачылып, мүнөздөмөлөрү кураторлор тарабынан алынып, жума сайын окуучулар менен сабака катышуусу, жетишүүсү жана тартиби боюнча аңгемелешүүлөр жүргүзүлүп көзөмөлдөнүп турду</a:t>
            </a:r>
            <a:r>
              <a:rPr lang="kk-KZ" sz="2800" b="1" dirty="0" smtClean="0">
                <a:solidFill>
                  <a:srgbClr val="002060"/>
                </a:solidFill>
                <a:latin typeface="Times New Roman" panose="02020603050405020304" pitchFamily="18" charset="0"/>
                <a:cs typeface="Times New Roman" panose="02020603050405020304" pitchFamily="18" charset="0"/>
              </a:rPr>
              <a:t>.</a:t>
            </a:r>
            <a:endParaRPr lang="ru-RU"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667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26" y="-231820"/>
            <a:ext cx="12192000" cy="7089820"/>
          </a:xfrm>
          <a:prstGeom prst="rect">
            <a:avLst/>
          </a:prstGeom>
        </p:spPr>
      </p:pic>
      <p:sp>
        <p:nvSpPr>
          <p:cNvPr id="4" name="Прямоугольник 3"/>
          <p:cNvSpPr/>
          <p:nvPr/>
        </p:nvSpPr>
        <p:spPr>
          <a:xfrm>
            <a:off x="618186" y="1066641"/>
            <a:ext cx="11204619" cy="4492897"/>
          </a:xfrm>
          <a:prstGeom prst="rect">
            <a:avLst/>
          </a:prstGeom>
        </p:spPr>
        <p:txBody>
          <a:bodyPr wrap="square">
            <a:spAutoFit/>
          </a:bodyPr>
          <a:lstStyle/>
          <a:p>
            <a:r>
              <a:rPr lang="ky-KG" sz="3200" b="1" dirty="0" smtClean="0">
                <a:solidFill>
                  <a:srgbClr val="002060"/>
                </a:solidFill>
                <a:latin typeface="Times New Roman" pitchFamily="18" charset="0"/>
                <a:cs typeface="Times New Roman" pitchFamily="18" charset="0"/>
              </a:rPr>
              <a:t>Улуттук </a:t>
            </a:r>
            <a:r>
              <a:rPr lang="ky-KG" sz="3200" b="1" dirty="0">
                <a:solidFill>
                  <a:srgbClr val="002060"/>
                </a:solidFill>
                <a:latin typeface="Times New Roman" pitchFamily="18" charset="0"/>
                <a:cs typeface="Times New Roman" pitchFamily="18" charset="0"/>
              </a:rPr>
              <a:t>инновациялык технологиялар мектеп-лицейинде </a:t>
            </a:r>
            <a:r>
              <a:rPr lang="kk-KZ" sz="3200" b="1" dirty="0" smtClean="0">
                <a:solidFill>
                  <a:srgbClr val="002060"/>
                </a:solidFill>
                <a:latin typeface="Times New Roman" pitchFamily="18" charset="0"/>
                <a:cs typeface="Times New Roman" pitchFamily="18" charset="0"/>
              </a:rPr>
              <a:t>2020-2021-окуу жылынын </a:t>
            </a:r>
            <a:r>
              <a:rPr lang="kk-KZ" sz="3200" b="1" dirty="0">
                <a:solidFill>
                  <a:srgbClr val="002060"/>
                </a:solidFill>
                <a:latin typeface="Times New Roman" pitchFamily="18" charset="0"/>
                <a:cs typeface="Times New Roman" pitchFamily="18" charset="0"/>
              </a:rPr>
              <a:t>тарбия иштери </a:t>
            </a:r>
            <a:r>
              <a:rPr lang="kk-KZ" sz="3200" b="1" dirty="0" smtClean="0">
                <a:solidFill>
                  <a:srgbClr val="002060"/>
                </a:solidFill>
                <a:latin typeface="Times New Roman" pitchFamily="18" charset="0"/>
                <a:cs typeface="Times New Roman" pitchFamily="18" charset="0"/>
              </a:rPr>
              <a:t>2014-2020-жылдарга карата </a:t>
            </a:r>
            <a:r>
              <a:rPr lang="kk-KZ" sz="3200" b="1" dirty="0">
                <a:solidFill>
                  <a:srgbClr val="002060"/>
                </a:solidFill>
                <a:latin typeface="Times New Roman" pitchFamily="18" charset="0"/>
                <a:cs typeface="Times New Roman" pitchFamily="18" charset="0"/>
              </a:rPr>
              <a:t>түзүлгөн окуучуларды тарбиялоонун концепциясын ишке ашыруу жана окуучуга жашоого керек боло турган коомдук-социалдык тажрыйбаларды ɵздүк тажрыйбага айландыруу максатында түзүлгөн программанын негизинде жүргүзүлдү.</a:t>
            </a:r>
            <a:endParaRPr lang="ru-RU" sz="3200" dirty="0">
              <a:solidFill>
                <a:srgbClr val="002060"/>
              </a:solidFill>
              <a:latin typeface="Times New Roman" pitchFamily="18" charset="0"/>
              <a:cs typeface="Times New Roman" pitchFamily="18" charset="0"/>
            </a:endParaRPr>
          </a:p>
          <a:p>
            <a:r>
              <a:rPr lang="ru-RU" sz="3200" dirty="0">
                <a:solidFill>
                  <a:srgbClr val="002060"/>
                </a:solidFill>
                <a:latin typeface="Times New Roman" pitchFamily="18" charset="0"/>
                <a:cs typeface="Times New Roman" pitchFamily="18" charset="0"/>
              </a:rPr>
              <a:t> </a:t>
            </a:r>
          </a:p>
          <a:p>
            <a:pPr marR="71755" indent="449580" algn="just">
              <a:lnSpc>
                <a:spcPct val="107000"/>
              </a:lnSpc>
              <a:spcAft>
                <a:spcPts val="0"/>
              </a:spcAft>
            </a:pPr>
            <a:endParaRPr lang="ru-RU"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5262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318052" y="106018"/>
            <a:ext cx="11436626" cy="3785652"/>
          </a:xfrm>
          <a:prstGeom prst="rect">
            <a:avLst/>
          </a:prstGeom>
        </p:spPr>
        <p:txBody>
          <a:bodyPr wrap="square">
            <a:spAutoFit/>
          </a:bodyPr>
          <a:lstStyle/>
          <a:p>
            <a:pPr algn="ctr"/>
            <a:r>
              <a:rPr lang="ky-KG" sz="2000" b="1" dirty="0">
                <a:solidFill>
                  <a:srgbClr val="FF0000"/>
                </a:solidFill>
                <a:latin typeface="Times New Roman" panose="02020603050405020304" pitchFamily="18" charset="0"/>
                <a:cs typeface="Times New Roman" panose="02020603050405020304" pitchFamily="18" charset="0"/>
              </a:rPr>
              <a:t>Мектептен тышкаркы уюмдар менен ɵз ара иш алып баруу багытында тɵмɵндɵгүдɵй иштер аткарып келет: </a:t>
            </a:r>
            <a:endParaRPr lang="ru-RU" sz="2000" b="1" dirty="0">
              <a:solidFill>
                <a:srgbClr val="FF0000"/>
              </a:solidFill>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ky-KG" sz="2000" b="1" dirty="0">
                <a:solidFill>
                  <a:srgbClr val="002060"/>
                </a:solidFill>
                <a:latin typeface="Times New Roman" panose="02020603050405020304" pitchFamily="18" charset="0"/>
                <a:cs typeface="Times New Roman" panose="02020603050405020304" pitchFamily="18" charset="0"/>
              </a:rPr>
              <a:t>ЭлТР каналынын “Алтын уя” берүүсүнө мектеп лицейибиздин чыгармачыл таланттуу окуучулары тартылып турду;</a:t>
            </a:r>
            <a:endParaRPr lang="ru-RU" sz="2000" b="1" dirty="0">
              <a:solidFill>
                <a:srgbClr val="002060"/>
              </a:solidFill>
              <a:latin typeface="Times New Roman" panose="02020603050405020304" pitchFamily="18" charset="0"/>
              <a:cs typeface="Times New Roman" panose="02020603050405020304" pitchFamily="18" charset="0"/>
            </a:endParaRPr>
          </a:p>
          <a:p>
            <a:pPr marL="342900" lvl="0" indent="-342900">
              <a:buFont typeface="Wingdings" pitchFamily="2" charset="2"/>
              <a:buChar char="Ø"/>
            </a:pPr>
            <a:r>
              <a:rPr lang="ky-KG" sz="2000" b="1" dirty="0" smtClean="0">
                <a:solidFill>
                  <a:srgbClr val="002060"/>
                </a:solidFill>
                <a:latin typeface="Times New Roman" panose="02020603050405020304" pitchFamily="18" charset="0"/>
                <a:cs typeface="Times New Roman" panose="02020603050405020304" pitchFamily="18" charset="0"/>
              </a:rPr>
              <a:t>Бүтүрүүчү </a:t>
            </a:r>
            <a:r>
              <a:rPr lang="ky-KG" sz="2000" b="1" dirty="0">
                <a:solidFill>
                  <a:srgbClr val="002060"/>
                </a:solidFill>
                <a:latin typeface="Times New Roman" panose="02020603050405020304" pitchFamily="18" charset="0"/>
                <a:cs typeface="Times New Roman" panose="02020603050405020304" pitchFamily="18" charset="0"/>
              </a:rPr>
              <a:t>9-, 11-класстарга кесипке багыт берүү боюнча ЖОЖдордон келген өкүлдөр менен биргеликте уюштуруу </a:t>
            </a:r>
            <a:r>
              <a:rPr lang="ky-KG" sz="2000" b="1" dirty="0" smtClean="0">
                <a:solidFill>
                  <a:srgbClr val="002060"/>
                </a:solidFill>
                <a:latin typeface="Times New Roman" panose="02020603050405020304" pitchFamily="18" charset="0"/>
                <a:cs typeface="Times New Roman" panose="02020603050405020304" pitchFamily="18" charset="0"/>
              </a:rPr>
              <a:t>иштери </a:t>
            </a:r>
            <a:r>
              <a:rPr lang="ky-KG" sz="2000" b="1" dirty="0">
                <a:solidFill>
                  <a:srgbClr val="002060"/>
                </a:solidFill>
                <a:latin typeface="Times New Roman" panose="02020603050405020304" pitchFamily="18" charset="0"/>
                <a:cs typeface="Times New Roman" panose="02020603050405020304" pitchFamily="18" charset="0"/>
              </a:rPr>
              <a:t>алып барылуу менен ЖОЖлар боюнча маалыматтар берилип турду;</a:t>
            </a:r>
            <a:endParaRPr lang="ru-RU" sz="2000" b="1" dirty="0">
              <a:solidFill>
                <a:srgbClr val="002060"/>
              </a:solidFill>
              <a:latin typeface="Times New Roman" panose="02020603050405020304" pitchFamily="18" charset="0"/>
              <a:cs typeface="Times New Roman" panose="02020603050405020304" pitchFamily="18" charset="0"/>
            </a:endParaRPr>
          </a:p>
          <a:p>
            <a:pPr marL="342900" lvl="0" indent="-342900">
              <a:buFont typeface="Wingdings" pitchFamily="2" charset="2"/>
              <a:buChar char="Ø"/>
            </a:pPr>
            <a:r>
              <a:rPr lang="ky-KG" sz="2000" b="1" dirty="0">
                <a:solidFill>
                  <a:srgbClr val="002060"/>
                </a:solidFill>
                <a:latin typeface="Times New Roman" panose="02020603050405020304" pitchFamily="18" charset="0"/>
                <a:cs typeface="Times New Roman" panose="02020603050405020304" pitchFamily="18" charset="0"/>
              </a:rPr>
              <a:t>№7 Үй-бүлөлүк медицина борборунун врачы Шаршеналиев Эмил Нусуртбекович тарабынан мугалимдерге коронавирус инфекциясына карата алынуучу вакциналар боюнча түшүндүрүү иштери жүргүзүлдү</a:t>
            </a:r>
            <a:r>
              <a:rPr lang="ky-KG" sz="2000" b="1" dirty="0" smtClean="0">
                <a:solidFill>
                  <a:srgbClr val="002060"/>
                </a:solidFill>
                <a:latin typeface="Times New Roman" panose="02020603050405020304" pitchFamily="18" charset="0"/>
                <a:cs typeface="Times New Roman" panose="02020603050405020304" pitchFamily="18" charset="0"/>
              </a:rPr>
              <a:t>;</a:t>
            </a:r>
          </a:p>
          <a:p>
            <a:pPr marL="342900" lvl="0" indent="-342900">
              <a:buFont typeface="Wingdings" pitchFamily="2" charset="2"/>
              <a:buChar char="Ø"/>
            </a:pPr>
            <a:endParaRPr lang="ru-RU" sz="2000" b="1" dirty="0">
              <a:solidFill>
                <a:srgbClr val="002060"/>
              </a:solidFill>
              <a:latin typeface="Times New Roman" panose="02020603050405020304" pitchFamily="18" charset="0"/>
              <a:cs typeface="Times New Roman" panose="02020603050405020304" pitchFamily="18" charset="0"/>
            </a:endParaRPr>
          </a:p>
          <a:p>
            <a:r>
              <a:rPr lang="ky-KG" sz="2000" b="1" dirty="0">
                <a:solidFill>
                  <a:srgbClr val="002060"/>
                </a:solidFill>
              </a:rPr>
              <a:t> </a:t>
            </a:r>
            <a:endParaRPr lang="ru-RU" sz="2000" b="1" dirty="0">
              <a:solidFill>
                <a:srgbClr val="00206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86" y="3270766"/>
            <a:ext cx="4675032" cy="335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7732" y="3270766"/>
            <a:ext cx="4718614" cy="326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5997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278295" y="265043"/>
            <a:ext cx="11383617" cy="1569660"/>
          </a:xfrm>
          <a:prstGeom prst="rect">
            <a:avLst/>
          </a:prstGeom>
        </p:spPr>
        <p:txBody>
          <a:bodyPr wrap="square">
            <a:spAutoFit/>
          </a:bodyPr>
          <a:lstStyle/>
          <a:p>
            <a:pPr lvl="0"/>
            <a:r>
              <a:rPr lang="ky-KG" sz="2400" b="1" dirty="0">
                <a:solidFill>
                  <a:srgbClr val="002060"/>
                </a:solidFill>
                <a:latin typeface="Times New Roman" panose="02020603050405020304" pitchFamily="18" charset="0"/>
                <a:cs typeface="Times New Roman" panose="02020603050405020304" pitchFamily="18" charset="0"/>
              </a:rPr>
              <a:t>11-класстардын окуучуларына ИИМ ЭММКАКнын </a:t>
            </a:r>
            <a:r>
              <a:rPr lang="ky-KG" sz="2400" b="1" dirty="0" smtClean="0">
                <a:solidFill>
                  <a:srgbClr val="002060"/>
                </a:solidFill>
                <a:latin typeface="Times New Roman" panose="02020603050405020304" pitchFamily="18" charset="0"/>
                <a:cs typeface="Times New Roman" panose="02020603050405020304" pitchFamily="18" charset="0"/>
              </a:rPr>
              <a:t>кызматкерлери, тарабынан  </a:t>
            </a:r>
            <a:r>
              <a:rPr lang="ky-KG" sz="2400" b="1" dirty="0">
                <a:solidFill>
                  <a:srgbClr val="002060"/>
                </a:solidFill>
                <a:latin typeface="Times New Roman" panose="02020603050405020304" pitchFamily="18" charset="0"/>
                <a:cs typeface="Times New Roman" panose="02020603050405020304" pitchFamily="18" charset="0"/>
              </a:rPr>
              <a:t>“ Жаштардын арасында диний радикалдашуунун алдын алуу жана </a:t>
            </a:r>
            <a:r>
              <a:rPr lang="ky-KG" sz="2400" b="1" dirty="0" smtClean="0">
                <a:solidFill>
                  <a:srgbClr val="002060"/>
                </a:solidFill>
                <a:latin typeface="Times New Roman" panose="02020603050405020304" pitchFamily="18" charset="0"/>
                <a:cs typeface="Times New Roman" panose="02020603050405020304" pitchFamily="18" charset="0"/>
              </a:rPr>
              <a:t>Кыргызстандагы </a:t>
            </a:r>
            <a:r>
              <a:rPr lang="ky-KG" sz="2400" b="1" dirty="0">
                <a:solidFill>
                  <a:srgbClr val="002060"/>
                </a:solidFill>
                <a:latin typeface="Times New Roman" panose="02020603050405020304" pitchFamily="18" charset="0"/>
                <a:cs typeface="Times New Roman" panose="02020603050405020304" pitchFamily="18" charset="0"/>
              </a:rPr>
              <a:t>тыюу салынган өзгөчөлүктөрү” темасы боюнча лекция окулуп, видео көрсөтүлүп, түшүндүрүү иштери жүргүзүлдү;</a:t>
            </a: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83" y="2204035"/>
            <a:ext cx="5226678" cy="432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6610" y="2204035"/>
            <a:ext cx="6042990" cy="4233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9172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4" name="Прямоугольник 3"/>
          <p:cNvSpPr/>
          <p:nvPr/>
        </p:nvSpPr>
        <p:spPr>
          <a:xfrm>
            <a:off x="410817" y="145774"/>
            <a:ext cx="11383617" cy="2585323"/>
          </a:xfrm>
          <a:prstGeom prst="rect">
            <a:avLst/>
          </a:prstGeom>
        </p:spPr>
        <p:txBody>
          <a:bodyPr wrap="square">
            <a:spAutoFit/>
          </a:bodyPr>
          <a:lstStyle/>
          <a:p>
            <a:pPr marL="285750" lvl="0" indent="-285750">
              <a:buFont typeface="Wingdings" panose="05000000000000000000" pitchFamily="2" charset="2"/>
              <a:buChar char="v"/>
            </a:pPr>
            <a:r>
              <a:rPr lang="ky-KG" b="1" dirty="0">
                <a:solidFill>
                  <a:srgbClr val="002060"/>
                </a:solidFill>
                <a:latin typeface="Times New Roman" panose="02020603050405020304" pitchFamily="18" charset="0"/>
                <a:cs typeface="Times New Roman" panose="02020603050405020304" pitchFamily="18" charset="0"/>
              </a:rPr>
              <a:t>Педагогикалык </a:t>
            </a:r>
            <a:r>
              <a:rPr lang="ky-KG" b="1" dirty="0" smtClean="0">
                <a:solidFill>
                  <a:srgbClr val="002060"/>
                </a:solidFill>
                <a:latin typeface="Times New Roman" panose="02020603050405020304" pitchFamily="18" charset="0"/>
                <a:cs typeface="Times New Roman" panose="02020603050405020304" pitchFamily="18" charset="0"/>
              </a:rPr>
              <a:t>жааматты жана окуучуларды </a:t>
            </a:r>
            <a:r>
              <a:rPr lang="ky-KG" b="1" dirty="0">
                <a:solidFill>
                  <a:srgbClr val="002060"/>
                </a:solidFill>
                <a:latin typeface="Times New Roman" panose="02020603050405020304" pitchFamily="18" charset="0"/>
                <a:cs typeface="Times New Roman" panose="02020603050405020304" pitchFamily="18" charset="0"/>
              </a:rPr>
              <a:t>медциналык кароодон өткөрүү иштери уюштурулуп, көзөмөлдөнүп турду;</a:t>
            </a:r>
            <a:endParaRPr lang="ru-RU" b="1" dirty="0">
              <a:solidFill>
                <a:srgbClr val="002060"/>
              </a:solidFill>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v"/>
            </a:pPr>
            <a:r>
              <a:rPr lang="kk-KZ" b="1" dirty="0">
                <a:solidFill>
                  <a:srgbClr val="002060"/>
                </a:solidFill>
                <a:latin typeface="Times New Roman" panose="02020603050405020304" pitchFamily="18" charset="0"/>
                <a:cs typeface="Times New Roman" panose="02020603050405020304" pitchFamily="18" charset="0"/>
              </a:rPr>
              <a:t>Мугалимдердин саламаттыгын сактоо максатында мектеп-лицейдин мед</a:t>
            </a:r>
            <a:r>
              <a:rPr lang="kk-KZ" b="1" dirty="0" smtClean="0">
                <a:solidFill>
                  <a:srgbClr val="002060"/>
                </a:solidFill>
                <a:latin typeface="Times New Roman" panose="02020603050405020304" pitchFamily="18" charset="0"/>
                <a:cs typeface="Times New Roman" panose="02020603050405020304" pitchFamily="18" charset="0"/>
              </a:rPr>
              <a:t>. кызматкери </a:t>
            </a:r>
            <a:r>
              <a:rPr lang="kk-KZ" b="1" dirty="0">
                <a:solidFill>
                  <a:srgbClr val="002060"/>
                </a:solidFill>
                <a:latin typeface="Times New Roman" panose="02020603050405020304" pitchFamily="18" charset="0"/>
                <a:cs typeface="Times New Roman" panose="02020603050405020304" pitchFamily="18" charset="0"/>
              </a:rPr>
              <a:t>менен бирдикте сасык тумого каршы ГРИППОЛ вакцинасы менен эмдөө жүргүзүүгө уюштуруу иштери жүргүзүлдү</a:t>
            </a:r>
            <a:r>
              <a:rPr lang="kk-KZ" b="1" dirty="0" smtClean="0">
                <a:solidFill>
                  <a:srgbClr val="002060"/>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pPr>
            <a:r>
              <a:rPr lang="ky-KG" b="1" dirty="0">
                <a:solidFill>
                  <a:srgbClr val="002060"/>
                </a:solidFill>
                <a:latin typeface="Times New Roman" panose="02020603050405020304" pitchFamily="18" charset="0"/>
                <a:cs typeface="Times New Roman" panose="02020603050405020304" pitchFamily="18" charset="0"/>
              </a:rPr>
              <a:t>9-класстардын окуучуларына Кыргыз Республикасынын ИИМ БМЖККК милициянын подполковниги С.Ч.Табалдиева жана Републикалык наркологиялык борборунун нарколог врачы Розум Алина Владиславовна тарабынан “Банги заттардын зыяндуулугу” темасы боюнча лекция окулуп, видеороликтер көрсөтүлүп, түшүндүрүү иштери жүргүзүлдү. </a:t>
            </a:r>
            <a:endParaRPr lang="ru-RU" b="1" dirty="0">
              <a:solidFill>
                <a:srgbClr val="002060"/>
              </a:solidFill>
              <a:latin typeface="Times New Roman" panose="02020603050405020304" pitchFamily="18" charset="0"/>
              <a:cs typeface="Times New Roman" panose="02020603050405020304" pitchFamily="18" charset="0"/>
            </a:endParaRPr>
          </a:p>
          <a:p>
            <a:pPr lvl="0"/>
            <a:r>
              <a:rPr lang="kk-KZ" b="1" dirty="0" smtClean="0">
                <a:solidFill>
                  <a:srgbClr val="002060"/>
                </a:solidFill>
                <a:latin typeface="Times New Roman" panose="02020603050405020304" pitchFamily="18" charset="0"/>
                <a:cs typeface="Times New Roman" panose="02020603050405020304" pitchFamily="18" charset="0"/>
              </a:rPr>
              <a:t> </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17" y="2663687"/>
            <a:ext cx="4043570" cy="385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792" y="2663687"/>
            <a:ext cx="6548230" cy="385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442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4" name="Прямоугольник 3"/>
          <p:cNvSpPr/>
          <p:nvPr/>
        </p:nvSpPr>
        <p:spPr>
          <a:xfrm>
            <a:off x="265043" y="0"/>
            <a:ext cx="11396870" cy="1477328"/>
          </a:xfrm>
          <a:prstGeom prst="rect">
            <a:avLst/>
          </a:prstGeom>
        </p:spPr>
        <p:txBody>
          <a:bodyPr wrap="square">
            <a:spAutoFit/>
          </a:bodyPr>
          <a:lstStyle/>
          <a:p>
            <a:pPr lvl="0"/>
            <a:r>
              <a:rPr lang="ky-KG" b="1" dirty="0">
                <a:solidFill>
                  <a:srgbClr val="002060"/>
                </a:solidFill>
                <a:latin typeface="Times New Roman" panose="02020603050405020304" pitchFamily="18" charset="0"/>
                <a:cs typeface="Times New Roman" panose="02020603050405020304" pitchFamily="18" charset="0"/>
              </a:rPr>
              <a:t>Жол коопсуздугун жана травмалык кырсыктардын алдын алуу максатында Бишкек шаардык жол кырсыктардын алдын-алуу инспекциясы менен биргелешкен план иштелип чыгып, МАИ кызматкерлери менен </a:t>
            </a:r>
            <a:r>
              <a:rPr lang="ky-KG" b="1" dirty="0" smtClean="0">
                <a:solidFill>
                  <a:srgbClr val="002060"/>
                </a:solidFill>
                <a:latin typeface="Times New Roman" panose="02020603050405020304" pitchFamily="18" charset="0"/>
                <a:cs typeface="Times New Roman" panose="02020603050405020304" pitchFamily="18" charset="0"/>
              </a:rPr>
              <a:t>биргеликте оффлайн режимде окуп жаткан 1-4-класстарынын </a:t>
            </a:r>
            <a:r>
              <a:rPr lang="ky-KG" b="1" dirty="0">
                <a:solidFill>
                  <a:srgbClr val="002060"/>
                </a:solidFill>
                <a:latin typeface="Times New Roman" panose="02020603050405020304" pitchFamily="18" charset="0"/>
                <a:cs typeface="Times New Roman" panose="02020603050405020304" pitchFamily="18" charset="0"/>
              </a:rPr>
              <a:t>окуучулары менен “Көңүл бургула балдар” темасында </a:t>
            </a:r>
            <a:r>
              <a:rPr lang="ky-KG" b="1" dirty="0" smtClean="0">
                <a:solidFill>
                  <a:srgbClr val="002060"/>
                </a:solidFill>
                <a:latin typeface="Times New Roman" panose="02020603050405020304" pitchFamily="18" charset="0"/>
                <a:cs typeface="Times New Roman" panose="02020603050405020304" pitchFamily="18" charset="0"/>
              </a:rPr>
              <a:t>аңгемелешүүлөр, 5-класстарда </a:t>
            </a:r>
            <a:r>
              <a:rPr lang="ky-KG" b="1" dirty="0">
                <a:solidFill>
                  <a:srgbClr val="002060"/>
                </a:solidFill>
                <a:latin typeface="Times New Roman" panose="02020603050405020304" pitchFamily="18" charset="0"/>
                <a:cs typeface="Times New Roman" panose="02020603050405020304" pitchFamily="18" charset="0"/>
              </a:rPr>
              <a:t>жолдо жүрүү эрежелери жана травмалык кырсыктардан алдын алуу </a:t>
            </a:r>
            <a:r>
              <a:rPr lang="ky-KG" b="1" dirty="0" smtClean="0">
                <a:solidFill>
                  <a:srgbClr val="002060"/>
                </a:solidFill>
                <a:latin typeface="Times New Roman" panose="02020603050405020304" pitchFamily="18" charset="0"/>
                <a:cs typeface="Times New Roman" panose="02020603050405020304" pitchFamily="18" charset="0"/>
              </a:rPr>
              <a:t>боюнча түшүндүрүү иштери жүргүзүлүп турду.</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43" y="1630015"/>
            <a:ext cx="6122505" cy="486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582" y="1630016"/>
            <a:ext cx="5062331" cy="486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696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4" name="Прямоугольник 3"/>
          <p:cNvSpPr/>
          <p:nvPr/>
        </p:nvSpPr>
        <p:spPr>
          <a:xfrm>
            <a:off x="344557" y="106017"/>
            <a:ext cx="11423373" cy="2800767"/>
          </a:xfrm>
          <a:prstGeom prst="rect">
            <a:avLst/>
          </a:prstGeom>
        </p:spPr>
        <p:txBody>
          <a:bodyPr wrap="square">
            <a:spAutoFit/>
          </a:bodyPr>
          <a:lstStyle/>
          <a:p>
            <a:pPr lvl="0"/>
            <a:r>
              <a:rPr lang="ky-KG" sz="2200" b="1" dirty="0">
                <a:solidFill>
                  <a:srgbClr val="002060"/>
                </a:solidFill>
                <a:latin typeface="Times New Roman" panose="02020603050405020304" pitchFamily="18" charset="0"/>
                <a:cs typeface="Times New Roman" panose="02020603050405020304" pitchFamily="18" charset="0"/>
              </a:rPr>
              <a:t>Жол кыймылынын эрежелерин (шаардын көчөлөрүндө жана жолдорунда коопсуз жүрүм-турумду) мектеп-лицей окуучуларынын арасында жайылтуу боюнча “Жол коопсуздугу” проектисинин алкагында Коомдук бирикме менен иш алып барылды.  УИТМЛнин 9-класстарынын окуучуларынан жол кыймылынын жаш инспекторлору командасы түзүлүп, мектептин жанындагы чоң жолдордо </a:t>
            </a:r>
            <a:r>
              <a:rPr lang="ky-KG" sz="2200" b="1" dirty="0" smtClean="0">
                <a:solidFill>
                  <a:srgbClr val="002060"/>
                </a:solidFill>
                <a:latin typeface="Times New Roman" panose="02020603050405020304" pitchFamily="18" charset="0"/>
                <a:cs typeface="Times New Roman" panose="02020603050405020304" pitchFamily="18" charset="0"/>
              </a:rPr>
              <a:t>ылдамдыкты азайтуу </a:t>
            </a:r>
            <a:r>
              <a:rPr lang="ky-KG" sz="2200" b="1" dirty="0">
                <a:solidFill>
                  <a:srgbClr val="002060"/>
                </a:solidFill>
                <a:latin typeface="Times New Roman" panose="02020603050405020304" pitchFamily="18" charset="0"/>
                <a:cs typeface="Times New Roman" panose="02020603050405020304" pitchFamily="18" charset="0"/>
              </a:rPr>
              <a:t>менен жол кыймылынын эрежелерин мектеп-лицей окуучуларынын арасында жайылтуу максатында уюштурулган “Жол коопсуздугу”, “Кайгуул посту” иш-чараларына активдүү катышышты.</a:t>
            </a:r>
            <a:endParaRPr lang="ru-RU" sz="2200" b="1" dirty="0">
              <a:solidFill>
                <a:srgbClr val="002060"/>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7" y="2906784"/>
            <a:ext cx="5184586" cy="3511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8524" y="2859109"/>
            <a:ext cx="5869405" cy="370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442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83" y="-528033"/>
            <a:ext cx="12282152" cy="7141335"/>
          </a:xfrm>
          <a:prstGeom prst="rect">
            <a:avLst/>
          </a:prstGeom>
        </p:spPr>
      </p:pic>
      <p:sp>
        <p:nvSpPr>
          <p:cNvPr id="4" name="Прямоугольник 3"/>
          <p:cNvSpPr/>
          <p:nvPr/>
        </p:nvSpPr>
        <p:spPr>
          <a:xfrm>
            <a:off x="914400" y="695459"/>
            <a:ext cx="10212946" cy="3539430"/>
          </a:xfrm>
          <a:prstGeom prst="rect">
            <a:avLst/>
          </a:prstGeom>
        </p:spPr>
        <p:txBody>
          <a:bodyPr wrap="square">
            <a:spAutoFit/>
          </a:bodyPr>
          <a:lstStyle/>
          <a:p>
            <a:r>
              <a:rPr lang="ky-KG" sz="2800" b="1" dirty="0" smtClean="0">
                <a:solidFill>
                  <a:srgbClr val="002060"/>
                </a:solidFill>
                <a:latin typeface="Times New Roman" panose="02020603050405020304" pitchFamily="18" charset="0"/>
                <a:cs typeface="Times New Roman" panose="02020603050405020304" pitchFamily="18" charset="0"/>
              </a:rPr>
              <a:t>Жалпы </a:t>
            </a:r>
            <a:r>
              <a:rPr lang="ky-KG" sz="2800" b="1" dirty="0">
                <a:solidFill>
                  <a:srgbClr val="002060"/>
                </a:solidFill>
                <a:latin typeface="Times New Roman" panose="02020603050405020304" pitchFamily="18" charset="0"/>
                <a:cs typeface="Times New Roman" panose="02020603050405020304" pitchFamily="18" charset="0"/>
              </a:rPr>
              <a:t>мектеп-лицей жамаатынын класстан тышкаркы чыгармачылык иштерин уюштуруу багытында максатталган бардык иш-чаралар учурдагы кырдаалга байланыштуу онлайн, офлайн режимде уюштурулуп өткөрүлдү. Жыл ичинде өткөрүлгөн бардык иш-чаралардын, сынак-конкурстардын жыйынтыктары </a:t>
            </a:r>
            <a:r>
              <a:rPr lang="ky-KG" sz="2800" b="1" dirty="0" smtClean="0">
                <a:solidFill>
                  <a:srgbClr val="002060"/>
                </a:solidFill>
                <a:latin typeface="Times New Roman" panose="02020603050405020304" pitchFamily="18" charset="0"/>
                <a:cs typeface="Times New Roman" panose="02020603050405020304" pitchFamily="18" charset="0"/>
              </a:rPr>
              <a:t>чыгарылып, сайтка жарыяланып турду. </a:t>
            </a:r>
            <a:r>
              <a:rPr lang="ky-KG" sz="2800" b="1" dirty="0">
                <a:solidFill>
                  <a:srgbClr val="002060"/>
                </a:solidFill>
                <a:latin typeface="Times New Roman" panose="02020603050405020304" pitchFamily="18" charset="0"/>
                <a:cs typeface="Times New Roman" panose="02020603050405020304" pitchFamily="18" charset="0"/>
              </a:rPr>
              <a:t>Ж</a:t>
            </a:r>
            <a:r>
              <a:rPr lang="ky-KG" sz="2800" b="1" dirty="0" smtClean="0">
                <a:solidFill>
                  <a:srgbClr val="002060"/>
                </a:solidFill>
                <a:latin typeface="Times New Roman" panose="02020603050405020304" pitchFamily="18" charset="0"/>
                <a:cs typeface="Times New Roman" panose="02020603050405020304" pitchFamily="18" charset="0"/>
              </a:rPr>
              <a:t>еңүүчүлөргө УИТМЛдин грамоталары тапшырылды</a:t>
            </a:r>
            <a:r>
              <a:rPr lang="ky-KG" sz="2800" dirty="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4423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397564" y="172278"/>
            <a:ext cx="11463877" cy="5940088"/>
          </a:xfrm>
          <a:prstGeom prst="rect">
            <a:avLst/>
          </a:prstGeom>
        </p:spPr>
        <p:txBody>
          <a:bodyPr wrap="square">
            <a:spAutoFit/>
          </a:bodyPr>
          <a:lstStyle/>
          <a:p>
            <a:endParaRPr lang="ky-KG" b="1" dirty="0" smtClean="0">
              <a:solidFill>
                <a:srgbClr val="002060"/>
              </a:solidFill>
              <a:latin typeface="Times New Roman" panose="02020603050405020304" pitchFamily="18" charset="0"/>
              <a:cs typeface="Times New Roman" panose="02020603050405020304" pitchFamily="18" charset="0"/>
            </a:endParaRPr>
          </a:p>
          <a:p>
            <a:r>
              <a:rPr lang="ky-KG" sz="2400" b="1" dirty="0">
                <a:solidFill>
                  <a:srgbClr val="FF0000"/>
                </a:solidFill>
                <a:latin typeface="Times New Roman" panose="02020603050405020304" pitchFamily="18" charset="0"/>
                <a:cs typeface="Times New Roman" panose="02020603050405020304" pitchFamily="18" charset="0"/>
              </a:rPr>
              <a:t>Жаңы 2021-2022-окуу жылында аткарылуучу иштер:</a:t>
            </a:r>
            <a:endParaRPr lang="ru-RU" sz="2400" b="1" dirty="0">
              <a:solidFill>
                <a:srgbClr val="FF0000"/>
              </a:solidFill>
              <a:latin typeface="Times New Roman" panose="02020603050405020304" pitchFamily="18" charset="0"/>
              <a:cs typeface="Times New Roman" panose="02020603050405020304" pitchFamily="18" charset="0"/>
            </a:endParaRPr>
          </a:p>
          <a:p>
            <a:pPr marL="342900" indent="-342900">
              <a:buFont typeface="Wingdings" pitchFamily="2" charset="2"/>
              <a:buChar char="§"/>
            </a:pPr>
            <a:r>
              <a:rPr lang="ky-KG" sz="2000" b="1" dirty="0">
                <a:solidFill>
                  <a:srgbClr val="002060"/>
                </a:solidFill>
                <a:latin typeface="Times New Roman" panose="02020603050405020304" pitchFamily="18" charset="0"/>
                <a:cs typeface="Times New Roman" panose="02020603050405020304" pitchFamily="18" charset="0"/>
              </a:rPr>
              <a:t> “Кыргыз Республикасында 2021-2030-жылдарга карата мектеп окуучуларын жана жаштарды тарбиялоо  концепциясынын” негизинде түзүлгөн жаңы программа менен иш алып баруу</a:t>
            </a:r>
            <a:r>
              <a:rPr lang="ky-KG" sz="2000" b="1" dirty="0" smtClean="0">
                <a:solidFill>
                  <a:srgbClr val="002060"/>
                </a:solidFill>
                <a:latin typeface="Times New Roman" panose="02020603050405020304" pitchFamily="18" charset="0"/>
                <a:cs typeface="Times New Roman" panose="02020603050405020304" pitchFamily="18" charset="0"/>
              </a:rPr>
              <a:t>.</a:t>
            </a:r>
          </a:p>
          <a:p>
            <a:pPr marL="342900" indent="-342900">
              <a:buFont typeface="Wingdings" pitchFamily="2" charset="2"/>
              <a:buChar char="§"/>
            </a:pPr>
            <a:r>
              <a:rPr lang="ky-KG" sz="2000" b="1" dirty="0">
                <a:solidFill>
                  <a:srgbClr val="002060"/>
                </a:solidFill>
                <a:latin typeface="Times New Roman" panose="02020603050405020304" pitchFamily="18" charset="0"/>
                <a:cs typeface="Times New Roman" panose="02020603050405020304" pitchFamily="18" charset="0"/>
              </a:rPr>
              <a:t>«Мыкты класс» конкурсун өткөрүү (1-11-кл</a:t>
            </a:r>
            <a:r>
              <a:rPr lang="ky-KG" sz="2000" b="1" dirty="0" smtClean="0">
                <a:solidFill>
                  <a:srgbClr val="002060"/>
                </a:solidFill>
                <a:latin typeface="Times New Roman" panose="02020603050405020304" pitchFamily="18" charset="0"/>
                <a:cs typeface="Times New Roman" panose="02020603050405020304" pitchFamily="18" charset="0"/>
              </a:rPr>
              <a:t>)</a:t>
            </a:r>
          </a:p>
          <a:p>
            <a:endParaRPr lang="ky-KG" sz="2000" b="1" dirty="0">
              <a:solidFill>
                <a:srgbClr val="002060"/>
              </a:solidFill>
              <a:latin typeface="Times New Roman" panose="02020603050405020304" pitchFamily="18" charset="0"/>
              <a:cs typeface="Times New Roman" panose="02020603050405020304" pitchFamily="18" charset="0"/>
            </a:endParaRPr>
          </a:p>
          <a:p>
            <a:r>
              <a:rPr lang="ky-KG" sz="2000" b="1" dirty="0" smtClean="0">
                <a:solidFill>
                  <a:srgbClr val="FF0000"/>
                </a:solidFill>
                <a:latin typeface="Times New Roman" panose="02020603050405020304" pitchFamily="18" charset="0"/>
                <a:cs typeface="Times New Roman" panose="02020603050405020304" pitchFamily="18" charset="0"/>
              </a:rPr>
              <a:t>Тарбия иштеринде жакшы </a:t>
            </a:r>
            <a:r>
              <a:rPr lang="ky-KG" sz="2000" b="1" dirty="0">
                <a:solidFill>
                  <a:srgbClr val="FF0000"/>
                </a:solidFill>
                <a:latin typeface="Times New Roman" panose="02020603050405020304" pitchFamily="18" charset="0"/>
                <a:cs typeface="Times New Roman" panose="02020603050405020304" pitchFamily="18" charset="0"/>
              </a:rPr>
              <a:t>жыйынтык көрсөтүү үчүн төмөндөгү иш чаралар жүргүзүлүшү керек</a:t>
            </a:r>
            <a:r>
              <a:rPr lang="ky-KG" sz="2000" b="1" dirty="0" smtClean="0">
                <a:solidFill>
                  <a:srgbClr val="FF0000"/>
                </a:solidFill>
                <a:latin typeface="Times New Roman" panose="02020603050405020304" pitchFamily="18" charset="0"/>
                <a:cs typeface="Times New Roman" panose="02020603050405020304" pitchFamily="18" charset="0"/>
              </a:rPr>
              <a:t>:</a:t>
            </a:r>
            <a:endParaRPr lang="ru-RU" b="1" dirty="0">
              <a:solidFill>
                <a:srgbClr val="0070C0"/>
              </a:solidFill>
              <a:latin typeface="Times New Roman" panose="02020603050405020304" pitchFamily="18" charset="0"/>
              <a:cs typeface="Times New Roman" panose="02020603050405020304" pitchFamily="18" charset="0"/>
            </a:endParaRPr>
          </a:p>
          <a:p>
            <a:r>
              <a:rPr lang="ky-KG" sz="2000" b="1" dirty="0" smtClean="0">
                <a:solidFill>
                  <a:srgbClr val="002060"/>
                </a:solidFill>
                <a:latin typeface="Times New Roman" panose="02020603050405020304" pitchFamily="18" charset="0"/>
                <a:cs typeface="Times New Roman" panose="02020603050405020304" pitchFamily="18" charset="0"/>
              </a:rPr>
              <a:t>1. </a:t>
            </a:r>
            <a:r>
              <a:rPr lang="ky-KG" sz="2000" b="1" dirty="0">
                <a:solidFill>
                  <a:srgbClr val="002060"/>
                </a:solidFill>
                <a:latin typeface="Times New Roman" panose="02020603050405020304" pitchFamily="18" charset="0"/>
                <a:cs typeface="Times New Roman" panose="02020603050405020304" pitchFamily="18" charset="0"/>
              </a:rPr>
              <a:t>К</a:t>
            </a:r>
            <a:r>
              <a:rPr lang="ky-KG" sz="2000" b="1" dirty="0" smtClean="0">
                <a:solidFill>
                  <a:srgbClr val="002060"/>
                </a:solidFill>
                <a:latin typeface="Times New Roman" panose="02020603050405020304" pitchFamily="18" charset="0"/>
                <a:cs typeface="Times New Roman" panose="02020603050405020304" pitchFamily="18" charset="0"/>
              </a:rPr>
              <a:t>ураторлор </a:t>
            </a:r>
            <a:r>
              <a:rPr lang="ky-KG" sz="2000" b="1" dirty="0">
                <a:solidFill>
                  <a:srgbClr val="002060"/>
                </a:solidFill>
                <a:latin typeface="Times New Roman" panose="02020603050405020304" pitchFamily="18" charset="0"/>
                <a:cs typeface="Times New Roman" panose="02020603050405020304" pitchFamily="18" charset="0"/>
              </a:rPr>
              <a:t>өз учурунда окучуулардын терс жүрүм турумун алдын алуу максатында байкоо жүргүзүү, окуучулардын жеке өзгөчүүлүктөрүн </a:t>
            </a:r>
            <a:r>
              <a:rPr lang="ky-KG" sz="2000" b="1" dirty="0" smtClean="0">
                <a:solidFill>
                  <a:srgbClr val="002060"/>
                </a:solidFill>
                <a:latin typeface="Times New Roman" panose="02020603050405020304" pitchFamily="18" charset="0"/>
                <a:cs typeface="Times New Roman" panose="02020603050405020304" pitchFamily="18" charset="0"/>
              </a:rPr>
              <a:t>терең </a:t>
            </a:r>
            <a:r>
              <a:rPr lang="ky-KG" sz="2000" b="1" dirty="0">
                <a:solidFill>
                  <a:srgbClr val="002060"/>
                </a:solidFill>
                <a:latin typeface="Times New Roman" panose="02020603050405020304" pitchFamily="18" charset="0"/>
                <a:cs typeface="Times New Roman" panose="02020603050405020304" pitchFamily="18" charset="0"/>
              </a:rPr>
              <a:t>изилдөө (</a:t>
            </a:r>
            <a:r>
              <a:rPr lang="ky-KG" sz="2000" b="1" dirty="0" smtClean="0">
                <a:solidFill>
                  <a:srgbClr val="002060"/>
                </a:solidFill>
                <a:latin typeface="Times New Roman" panose="02020603050405020304" pitchFamily="18" charset="0"/>
                <a:cs typeface="Times New Roman" panose="02020603050405020304" pitchFamily="18" charset="0"/>
              </a:rPr>
              <a:t>үй-бүлөнүн</a:t>
            </a:r>
            <a:r>
              <a:rPr lang="ky-KG" sz="2000" b="1" dirty="0">
                <a:solidFill>
                  <a:srgbClr val="002060"/>
                </a:solidFill>
                <a:latin typeface="Times New Roman" panose="02020603050405020304" pitchFamily="18" charset="0"/>
                <a:cs typeface="Times New Roman" panose="02020603050405020304" pitchFamily="18" charset="0"/>
              </a:rPr>
              <a:t>, досторунун, коомдун таасири) , мектептеги болгон </a:t>
            </a:r>
            <a:r>
              <a:rPr lang="ky-KG" sz="2000" b="1" dirty="0" smtClean="0">
                <a:solidFill>
                  <a:srgbClr val="002060"/>
                </a:solidFill>
                <a:latin typeface="Times New Roman" panose="02020603050405020304" pitchFamily="18" charset="0"/>
                <a:cs typeface="Times New Roman" panose="02020603050405020304" pitchFamily="18" charset="0"/>
              </a:rPr>
              <a:t>мүмкүнчүлүктөрдү </a:t>
            </a:r>
            <a:r>
              <a:rPr lang="ky-KG" sz="2000" b="1" dirty="0">
                <a:solidFill>
                  <a:srgbClr val="002060"/>
                </a:solidFill>
                <a:latin typeface="Times New Roman" panose="02020603050405020304" pitchFamily="18" charset="0"/>
                <a:cs typeface="Times New Roman" panose="02020603050405020304" pitchFamily="18" charset="0"/>
              </a:rPr>
              <a:t>пайдалануу аркылуу иш чараларды жүргүзүү</a:t>
            </a:r>
            <a:r>
              <a:rPr lang="ky-KG" sz="2000" b="1" dirty="0" smtClean="0">
                <a:solidFill>
                  <a:srgbClr val="002060"/>
                </a:solidFill>
                <a:latin typeface="Times New Roman" panose="02020603050405020304" pitchFamily="18" charset="0"/>
                <a:cs typeface="Times New Roman" panose="02020603050405020304" pitchFamily="18" charset="0"/>
              </a:rPr>
              <a:t>.</a:t>
            </a:r>
            <a:endParaRPr lang="ru-RU" sz="2000" b="1" dirty="0">
              <a:solidFill>
                <a:srgbClr val="002060"/>
              </a:solidFill>
              <a:latin typeface="Times New Roman" panose="02020603050405020304" pitchFamily="18" charset="0"/>
              <a:cs typeface="Times New Roman" panose="02020603050405020304" pitchFamily="18" charset="0"/>
            </a:endParaRPr>
          </a:p>
          <a:p>
            <a:r>
              <a:rPr lang="ky-KG" sz="2000" b="1" dirty="0">
                <a:solidFill>
                  <a:srgbClr val="002060"/>
                </a:solidFill>
                <a:latin typeface="Times New Roman" panose="02020603050405020304" pitchFamily="18" charset="0"/>
                <a:cs typeface="Times New Roman" panose="02020603050405020304" pitchFamily="18" charset="0"/>
              </a:rPr>
              <a:t>2</a:t>
            </a:r>
            <a:r>
              <a:rPr lang="ky-KG" sz="2000" b="1" dirty="0" smtClean="0">
                <a:solidFill>
                  <a:srgbClr val="002060"/>
                </a:solidFill>
                <a:latin typeface="Times New Roman" panose="02020603050405020304" pitchFamily="18" charset="0"/>
                <a:cs typeface="Times New Roman" panose="02020603050405020304" pitchFamily="18" charset="0"/>
              </a:rPr>
              <a:t>. Окуучулардын </a:t>
            </a:r>
            <a:r>
              <a:rPr lang="ky-KG" sz="2000" b="1" dirty="0">
                <a:solidFill>
                  <a:srgbClr val="002060"/>
                </a:solidFill>
                <a:latin typeface="Times New Roman" panose="02020603050405020304" pitchFamily="18" charset="0"/>
                <a:cs typeface="Times New Roman" panose="02020603050405020304" pitchFamily="18" charset="0"/>
              </a:rPr>
              <a:t>жүрүм-турум маданиятын өстүрүү, адептик – рухий жана нравалык-эстетикалык тарбия берүү</a:t>
            </a:r>
            <a:r>
              <a:rPr lang="ky-KG" sz="2000" b="1" dirty="0" smtClean="0">
                <a:solidFill>
                  <a:srgbClr val="002060"/>
                </a:solidFill>
                <a:latin typeface="Times New Roman" panose="02020603050405020304" pitchFamily="18" charset="0"/>
                <a:cs typeface="Times New Roman" panose="02020603050405020304" pitchFamily="18" charset="0"/>
              </a:rPr>
              <a:t>.</a:t>
            </a:r>
            <a:endParaRPr lang="ru-RU" sz="2000" b="1" dirty="0">
              <a:solidFill>
                <a:srgbClr val="002060"/>
              </a:solidFill>
              <a:latin typeface="Times New Roman" panose="02020603050405020304" pitchFamily="18" charset="0"/>
              <a:cs typeface="Times New Roman" panose="02020603050405020304" pitchFamily="18" charset="0"/>
            </a:endParaRPr>
          </a:p>
          <a:p>
            <a:r>
              <a:rPr lang="ky-KG" sz="2000" b="1" dirty="0" smtClean="0">
                <a:solidFill>
                  <a:srgbClr val="002060"/>
                </a:solidFill>
                <a:latin typeface="Times New Roman" panose="02020603050405020304" pitchFamily="18" charset="0"/>
                <a:cs typeface="Times New Roman" panose="02020603050405020304" pitchFamily="18" charset="0"/>
              </a:rPr>
              <a:t>3</a:t>
            </a:r>
            <a:r>
              <a:rPr lang="ky-KG" sz="2000" b="1" dirty="0">
                <a:solidFill>
                  <a:srgbClr val="002060"/>
                </a:solidFill>
                <a:latin typeface="Times New Roman" panose="02020603050405020304" pitchFamily="18" charset="0"/>
                <a:cs typeface="Times New Roman" panose="02020603050405020304" pitchFamily="18" charset="0"/>
              </a:rPr>
              <a:t>. Ата–эненин балага берген тарбия жана окууга тиешелүү милдеттери  менен таанышуга жана кагаз түрүндө маалымат алууга иш чараларды жүргүзүү менен балдарды  тарбиялоодогу  ата-эненин ролун  жогорулатуу</a:t>
            </a:r>
            <a:r>
              <a:rPr lang="ky-KG" sz="2000" b="1" dirty="0" smtClean="0">
                <a:solidFill>
                  <a:srgbClr val="002060"/>
                </a:solidFill>
                <a:latin typeface="Times New Roman" panose="02020603050405020304" pitchFamily="18" charset="0"/>
                <a:cs typeface="Times New Roman" panose="02020603050405020304" pitchFamily="18" charset="0"/>
              </a:rPr>
              <a:t>.</a:t>
            </a:r>
          </a:p>
          <a:p>
            <a:endParaRPr lang="ky-KG" sz="2000" b="1" dirty="0" smtClean="0">
              <a:solidFill>
                <a:srgbClr val="002060"/>
              </a:solidFill>
              <a:latin typeface="Times New Roman" panose="02020603050405020304" pitchFamily="18" charset="0"/>
              <a:cs typeface="Times New Roman" panose="02020603050405020304" pitchFamily="18" charset="0"/>
            </a:endParaRPr>
          </a:p>
          <a:p>
            <a:r>
              <a:rPr lang="ky-KG" b="1" dirty="0">
                <a:solidFill>
                  <a:srgbClr val="002060"/>
                </a:solidFill>
                <a:latin typeface="Times New Roman" panose="02020603050405020304" pitchFamily="18" charset="0"/>
                <a:cs typeface="Times New Roman" panose="02020603050405020304" pitchFamily="18" charset="0"/>
              </a:rPr>
              <a:t> </a:t>
            </a:r>
            <a:endParaRPr lang="ru-RU"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5127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pic>
        <p:nvPicPr>
          <p:cNvPr id="4" name="Рисунок 3"/>
          <p:cNvPicPr>
            <a:picLocks noChangeAspect="1"/>
          </p:cNvPicPr>
          <p:nvPr/>
        </p:nvPicPr>
        <p:blipFill>
          <a:blip r:embed="rId3"/>
          <a:stretch>
            <a:fillRect/>
          </a:stretch>
        </p:blipFill>
        <p:spPr>
          <a:xfrm>
            <a:off x="1769128" y="222160"/>
            <a:ext cx="8031693" cy="6130343"/>
          </a:xfrm>
          <a:prstGeom prst="rect">
            <a:avLst/>
          </a:prstGeom>
        </p:spPr>
      </p:pic>
    </p:spTree>
    <p:extLst>
      <p:ext uri="{BB962C8B-B14F-4D97-AF65-F5344CB8AC3E}">
        <p14:creationId xmlns:p14="http://schemas.microsoft.com/office/powerpoint/2010/main" val="32685127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503582" y="191654"/>
            <a:ext cx="11224591" cy="369332"/>
          </a:xfrm>
          <a:prstGeom prst="rect">
            <a:avLst/>
          </a:prstGeom>
        </p:spPr>
        <p:txBody>
          <a:bodyPr wrap="square">
            <a:spAutoFit/>
          </a:bodyPr>
          <a:lstStyle/>
          <a:p>
            <a:pPr algn="ctr" fontAlgn="ctr"/>
            <a:r>
              <a:rPr lang="ru-RU" b="1" dirty="0"/>
              <a:t> </a:t>
            </a:r>
            <a:endParaRPr lang="ru-RU" b="1" dirty="0">
              <a:solidFill>
                <a:srgbClr val="FF0000"/>
              </a:solidFill>
            </a:endParaRPr>
          </a:p>
        </p:txBody>
      </p:sp>
      <p:pic>
        <p:nvPicPr>
          <p:cNvPr id="8" name="Рисунок 7"/>
          <p:cNvPicPr>
            <a:picLocks noChangeAspect="1"/>
          </p:cNvPicPr>
          <p:nvPr/>
        </p:nvPicPr>
        <p:blipFill>
          <a:blip r:embed="rId3"/>
          <a:stretch>
            <a:fillRect/>
          </a:stretch>
        </p:blipFill>
        <p:spPr>
          <a:xfrm>
            <a:off x="1725769" y="393411"/>
            <a:ext cx="8139448" cy="5955874"/>
          </a:xfrm>
          <a:prstGeom prst="rect">
            <a:avLst/>
          </a:prstGeom>
        </p:spPr>
      </p:pic>
    </p:spTree>
    <p:extLst>
      <p:ext uri="{BB962C8B-B14F-4D97-AF65-F5344CB8AC3E}">
        <p14:creationId xmlns:p14="http://schemas.microsoft.com/office/powerpoint/2010/main" val="333126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3335"/>
            <a:ext cx="12282152" cy="7141335"/>
          </a:xfrm>
          <a:prstGeom prst="rect">
            <a:avLst/>
          </a:prstGeom>
        </p:spPr>
      </p:pic>
      <p:sp>
        <p:nvSpPr>
          <p:cNvPr id="3" name="Прямоугольник 2"/>
          <p:cNvSpPr/>
          <p:nvPr/>
        </p:nvSpPr>
        <p:spPr>
          <a:xfrm>
            <a:off x="503582" y="191654"/>
            <a:ext cx="11224591" cy="369332"/>
          </a:xfrm>
          <a:prstGeom prst="rect">
            <a:avLst/>
          </a:prstGeom>
        </p:spPr>
        <p:txBody>
          <a:bodyPr wrap="square">
            <a:spAutoFit/>
          </a:bodyPr>
          <a:lstStyle/>
          <a:p>
            <a:pPr algn="ctr" fontAlgn="ctr"/>
            <a:r>
              <a:rPr lang="ru-RU" b="1" dirty="0"/>
              <a:t> </a:t>
            </a:r>
            <a:endParaRPr lang="ru-RU" b="1" dirty="0">
              <a:solidFill>
                <a:srgbClr val="FF0000"/>
              </a:solidFill>
            </a:endParaRPr>
          </a:p>
        </p:txBody>
      </p:sp>
      <p:pic>
        <p:nvPicPr>
          <p:cNvPr id="9" name="Рисунок 8"/>
          <p:cNvPicPr>
            <a:picLocks noChangeAspect="1"/>
          </p:cNvPicPr>
          <p:nvPr/>
        </p:nvPicPr>
        <p:blipFill>
          <a:blip r:embed="rId3"/>
          <a:stretch>
            <a:fillRect/>
          </a:stretch>
        </p:blipFill>
        <p:spPr>
          <a:xfrm>
            <a:off x="1674255" y="196423"/>
            <a:ext cx="8281114" cy="6255892"/>
          </a:xfrm>
          <a:prstGeom prst="rect">
            <a:avLst/>
          </a:prstGeom>
        </p:spPr>
      </p:pic>
    </p:spTree>
    <p:extLst>
      <p:ext uri="{BB962C8B-B14F-4D97-AF65-F5344CB8AC3E}">
        <p14:creationId xmlns:p14="http://schemas.microsoft.com/office/powerpoint/2010/main" val="11545046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515155" y="257577"/>
            <a:ext cx="11140225" cy="5935086"/>
          </a:xfrm>
          <a:prstGeom prst="rect">
            <a:avLst/>
          </a:prstGeom>
        </p:spPr>
        <p:txBody>
          <a:bodyPr wrap="square">
            <a:spAutoFit/>
          </a:bodyPr>
          <a:lstStyle/>
          <a:p>
            <a:pPr marL="521970" marR="71755" indent="-450215">
              <a:lnSpc>
                <a:spcPct val="107000"/>
              </a:lnSpc>
              <a:spcAft>
                <a:spcPts val="0"/>
              </a:spcAft>
            </a:pPr>
            <a:r>
              <a:rPr lang="kk-KZ" sz="28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Концепциянын негизинде  тарбия  иштери  тɵмɵнкү  багыттарда  жүргүзүлдү:</a:t>
            </a:r>
            <a:endParaRPr lang="ru-RU" sz="28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21970" marR="71755" indent="-450215">
              <a:lnSpc>
                <a:spcPct val="115000"/>
              </a:lnSpc>
              <a:spcAft>
                <a:spcPts val="0"/>
              </a:spcAft>
            </a:pPr>
            <a:r>
              <a:rPr lang="kk-KZ" sz="2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kk-KZ"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Адеп-ахлактык тарбия;</a:t>
            </a:r>
          </a:p>
          <a:p>
            <a:pPr marL="521970" marR="71755" indent="-450215">
              <a:lnSpc>
                <a:spcPct val="115000"/>
              </a:lnSpc>
              <a:spcAft>
                <a:spcPts val="0"/>
              </a:spcAft>
            </a:pPr>
            <a:r>
              <a:rPr lang="kk-KZ"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 Жарандык, мекенчилдик, укуктук тарбия;</a:t>
            </a:r>
          </a:p>
          <a:p>
            <a:pPr marL="521970" marR="71755" indent="-450215">
              <a:lnSpc>
                <a:spcPct val="115000"/>
              </a:lnSpc>
              <a:spcAft>
                <a:spcPts val="0"/>
              </a:spcAft>
            </a:pPr>
            <a:r>
              <a:rPr lang="kk-KZ"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 Жаратылышты сүйүү, сергек жашоо</a:t>
            </a:r>
            <a:r>
              <a:rPr lang="kk-KZ"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ден соолукту чыңдоо тарбиясы;</a:t>
            </a:r>
            <a:endParaRPr lang="kk-KZ"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21970" marR="71755" indent="-450215">
              <a:lnSpc>
                <a:spcPct val="115000"/>
              </a:lnSpc>
            </a:pPr>
            <a:r>
              <a:rPr lang="kk-KZ"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kk-KZ"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Көп </a:t>
            </a:r>
            <a:r>
              <a:rPr lang="ky-KG"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маданияттуулук тарбиясы</a:t>
            </a:r>
            <a:r>
              <a:rPr lang="kk-KZ"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kk-KZ"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21970" marR="71755" indent="-450215">
              <a:lnSpc>
                <a:spcPct val="115000"/>
              </a:lnSpc>
              <a:spcAft>
                <a:spcPts val="0"/>
              </a:spcAft>
            </a:pPr>
            <a:r>
              <a:rPr lang="kk-KZ"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 Мектепте жана класста ɵзүн-ɵзү башкаруу;  </a:t>
            </a:r>
            <a:endParaRPr lang="ru-RU"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71755">
              <a:lnSpc>
                <a:spcPct val="115000"/>
              </a:lnSpc>
            </a:pPr>
            <a:r>
              <a:rPr lang="kk-KZ"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kk-KZ"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Эстетикалык тарбия;</a:t>
            </a:r>
            <a:endParaRPr lang="kk-KZ"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71755">
              <a:lnSpc>
                <a:spcPct val="115000"/>
              </a:lnSpc>
              <a:spcAft>
                <a:spcPts val="0"/>
              </a:spcAft>
            </a:pPr>
            <a:r>
              <a:rPr lang="kk-KZ"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7. Эмгек жана үй-бүлөлүк тарбия;</a:t>
            </a:r>
          </a:p>
          <a:p>
            <a:pPr marR="71755">
              <a:lnSpc>
                <a:spcPct val="115000"/>
              </a:lnSpc>
              <a:spcAft>
                <a:spcPts val="0"/>
              </a:spcAft>
            </a:pPr>
            <a:r>
              <a:rPr lang="kk-KZ"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8. Балдарды тарбиялоодогу ата-энелердин ролун жогорулатуу</a:t>
            </a:r>
            <a:r>
              <a:rPr lang="kk-KZ"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8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14045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503582" y="191654"/>
            <a:ext cx="11224591" cy="369332"/>
          </a:xfrm>
          <a:prstGeom prst="rect">
            <a:avLst/>
          </a:prstGeom>
        </p:spPr>
        <p:txBody>
          <a:bodyPr wrap="square">
            <a:spAutoFit/>
          </a:bodyPr>
          <a:lstStyle/>
          <a:p>
            <a:pPr algn="ctr" fontAlgn="ctr"/>
            <a:r>
              <a:rPr lang="ru-RU" b="1" dirty="0"/>
              <a:t> </a:t>
            </a:r>
            <a:endParaRPr lang="ru-RU" b="1" dirty="0">
              <a:solidFill>
                <a:srgbClr val="FF0000"/>
              </a:solidFill>
            </a:endParaRPr>
          </a:p>
        </p:txBody>
      </p:sp>
      <p:pic>
        <p:nvPicPr>
          <p:cNvPr id="11" name="Рисунок 10"/>
          <p:cNvPicPr>
            <a:picLocks noChangeAspect="1"/>
          </p:cNvPicPr>
          <p:nvPr/>
        </p:nvPicPr>
        <p:blipFill>
          <a:blip r:embed="rId3"/>
          <a:stretch>
            <a:fillRect/>
          </a:stretch>
        </p:blipFill>
        <p:spPr>
          <a:xfrm>
            <a:off x="1493949" y="191654"/>
            <a:ext cx="8422783" cy="6286419"/>
          </a:xfrm>
          <a:prstGeom prst="rect">
            <a:avLst/>
          </a:prstGeom>
        </p:spPr>
      </p:pic>
    </p:spTree>
    <p:extLst>
      <p:ext uri="{BB962C8B-B14F-4D97-AF65-F5344CB8AC3E}">
        <p14:creationId xmlns:p14="http://schemas.microsoft.com/office/powerpoint/2010/main" val="14239009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503582" y="191654"/>
            <a:ext cx="11224591" cy="369332"/>
          </a:xfrm>
          <a:prstGeom prst="rect">
            <a:avLst/>
          </a:prstGeom>
        </p:spPr>
        <p:txBody>
          <a:bodyPr wrap="square">
            <a:spAutoFit/>
          </a:bodyPr>
          <a:lstStyle/>
          <a:p>
            <a:pPr algn="ctr" fontAlgn="ctr"/>
            <a:r>
              <a:rPr lang="ru-RU" b="1" dirty="0"/>
              <a:t> </a:t>
            </a:r>
            <a:endParaRPr lang="ru-RU" b="1" dirty="0">
              <a:solidFill>
                <a:srgbClr val="FF0000"/>
              </a:solidFill>
            </a:endParaRPr>
          </a:p>
        </p:txBody>
      </p:sp>
      <p:pic>
        <p:nvPicPr>
          <p:cNvPr id="8" name="Рисунок 7"/>
          <p:cNvPicPr>
            <a:picLocks noChangeAspect="1"/>
          </p:cNvPicPr>
          <p:nvPr/>
        </p:nvPicPr>
        <p:blipFill>
          <a:blip r:embed="rId3"/>
          <a:stretch>
            <a:fillRect/>
          </a:stretch>
        </p:blipFill>
        <p:spPr>
          <a:xfrm>
            <a:off x="1571223" y="147394"/>
            <a:ext cx="7843233" cy="6356437"/>
          </a:xfrm>
          <a:prstGeom prst="rect">
            <a:avLst/>
          </a:prstGeom>
        </p:spPr>
      </p:pic>
    </p:spTree>
    <p:extLst>
      <p:ext uri="{BB962C8B-B14F-4D97-AF65-F5344CB8AC3E}">
        <p14:creationId xmlns:p14="http://schemas.microsoft.com/office/powerpoint/2010/main" val="2931691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53" y="-283335"/>
            <a:ext cx="12282152" cy="7141335"/>
          </a:xfrm>
          <a:prstGeom prst="rect">
            <a:avLst/>
          </a:prstGeom>
        </p:spPr>
      </p:pic>
      <p:sp>
        <p:nvSpPr>
          <p:cNvPr id="3" name="Прямоугольник 2"/>
          <p:cNvSpPr/>
          <p:nvPr/>
        </p:nvSpPr>
        <p:spPr>
          <a:xfrm>
            <a:off x="331304" y="232741"/>
            <a:ext cx="11582400" cy="291298"/>
          </a:xfrm>
          <a:prstGeom prst="rect">
            <a:avLst/>
          </a:prstGeom>
        </p:spPr>
        <p:txBody>
          <a:bodyPr wrap="square">
            <a:spAutoFit/>
          </a:bodyPr>
          <a:lstStyle/>
          <a:p>
            <a:pPr algn="ctr">
              <a:lnSpc>
                <a:spcPct val="115000"/>
              </a:lnSpc>
              <a:spcAft>
                <a:spcPts val="0"/>
              </a:spcAft>
            </a:pPr>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331304" y="-37715"/>
            <a:ext cx="11285439" cy="8758808"/>
          </a:xfrm>
          <a:prstGeom prst="rect">
            <a:avLst/>
          </a:prstGeom>
        </p:spPr>
        <p:txBody>
          <a:bodyPr wrap="square">
            <a:spAutoFit/>
          </a:bodyPr>
          <a:lstStyle/>
          <a:p>
            <a:pPr algn="ctr">
              <a:lnSpc>
                <a:spcPct val="115000"/>
              </a:lnSpc>
              <a:spcAft>
                <a:spcPts val="0"/>
              </a:spcAft>
            </a:pPr>
            <a:r>
              <a:rPr lang="ru-RU" b="1" dirty="0">
                <a:latin typeface="Times New Roman" panose="02020603050405020304" pitchFamily="18" charset="0"/>
                <a:ea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y-KG" b="1" dirty="0">
                <a:latin typeface="Times New Roman" panose="02020603050405020304" pitchFamily="18" charset="0"/>
                <a:ea typeface="Times New Roman" panose="02020603050405020304" pitchFamily="18" charset="0"/>
                <a:cs typeface="Times New Roman" panose="02020603050405020304" pitchFamily="18" charset="0"/>
              </a:rPr>
              <a:t> </a:t>
            </a:r>
            <a:r>
              <a:rPr lang="ky-KG"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Профессор А</a:t>
            </a:r>
            <a:r>
              <a:rPr lang="ky-KG"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Молдокулов </a:t>
            </a:r>
            <a:r>
              <a:rPr lang="ky-KG"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атындагы Улуттук </a:t>
            </a:r>
            <a:r>
              <a:rPr lang="ky-KG"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инновациялык </a:t>
            </a:r>
            <a:r>
              <a:rPr lang="ky-KG"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технологиялар мектеп-лицейинин  </a:t>
            </a:r>
          </a:p>
          <a:p>
            <a:pPr algn="ctr">
              <a:lnSpc>
                <a:spcPct val="115000"/>
              </a:lnSpc>
              <a:spcAft>
                <a:spcPts val="0"/>
              </a:spcAft>
            </a:pPr>
            <a:r>
              <a:rPr lang="ky-KG"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2021-2022-окуу жылында бекитилген кураторлор </a:t>
            </a:r>
            <a:r>
              <a:rPr lang="ky-KG"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кеңешинин </a:t>
            </a:r>
            <a:r>
              <a:rPr lang="ky-KG"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курамы:</a:t>
            </a:r>
            <a:endParaRPr lang="ru-RU"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r>
              <a:rPr lang="ky-KG"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Төрайымы</a:t>
            </a:r>
            <a:r>
              <a:rPr lang="ky-KG"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Осекова Динара Усеновна </a:t>
            </a:r>
            <a:endParaRPr lang="ru-RU" sz="1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ky-KG"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Секретарь</a:t>
            </a:r>
            <a:r>
              <a:rPr lang="ky-KG"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Асанбаева  Элнура  Самудиновна</a:t>
            </a:r>
            <a:endParaRPr lang="ru-RU"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Балбаева  Бегимай Муратовна      </a:t>
            </a:r>
            <a:endParaRPr lang="ru-RU"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Тинибаева  Шарипа  Турсуналиевна                          </a:t>
            </a:r>
            <a:endParaRPr lang="ru-RU"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Дыйканбаева Айгүл Тынчтыкбековна</a:t>
            </a:r>
            <a:endParaRPr lang="ru-RU"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4. Абдрахманова Чынара Жеенбековна</a:t>
            </a:r>
            <a:endParaRPr lang="ru-RU"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 Асаналиева Чынара Кубатовна</a:t>
            </a:r>
            <a:endParaRPr lang="ru-RU"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ky-KG"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6. </a:t>
            </a:r>
            <a:r>
              <a:rPr lang="ky-KG" sz="2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Иманкулова Дамира Абышевна</a:t>
            </a:r>
            <a:endParaRPr lang="ru-RU" sz="1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ky-KG"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7. Өскөнбай кызы Рыскүл </a:t>
            </a:r>
            <a:endParaRPr lang="ru-RU" sz="1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ky-KG"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8. Канаева Назгүл Ишенбаевна</a:t>
            </a:r>
            <a:endParaRPr lang="ru-RU" sz="1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ky-KG" sz="2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9. Алымкул</a:t>
            </a:r>
            <a:r>
              <a:rPr lang="ru-RU" sz="20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ова</a:t>
            </a:r>
            <a:r>
              <a:rPr lang="ru-RU" sz="2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Гүлжан</a:t>
            </a:r>
            <a:r>
              <a:rPr lang="ru-RU" sz="2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Боскуновна</a:t>
            </a:r>
            <a:r>
              <a:rPr lang="ru-RU"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ru-RU"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10.</a:t>
            </a:r>
            <a:r>
              <a:rPr lang="ky-KG"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Асанбаева  Элнура  Самудиновна  </a:t>
            </a:r>
            <a:endParaRPr lang="ru-RU" sz="1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ru-RU" sz="2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11. </a:t>
            </a:r>
            <a:r>
              <a:rPr lang="ky-KG"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Ишекеева Перизат Замирбековна</a:t>
            </a:r>
            <a:endParaRPr lang="ru-RU" sz="1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ky-KG" sz="1400" b="1" dirty="0" smtClean="0">
                <a:solidFill>
                  <a:srgbClr val="292934"/>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ky-KG" sz="2000" dirty="0" smtClean="0">
                <a:solidFill>
                  <a:srgbClr val="292934"/>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ky-KG" sz="2000" dirty="0">
                <a:solidFill>
                  <a:srgbClr val="292934"/>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kk-KZ" b="1" dirty="0" smtClean="0">
                <a:latin typeface="Times New Roman" panose="02020603050405020304" pitchFamily="18" charset="0"/>
                <a:ea typeface="Calibri" panose="020F0502020204030204" pitchFamily="34" charset="0"/>
                <a:cs typeface="Times New Roman" panose="02020603050405020304" pitchFamily="18" charset="0"/>
              </a:rPr>
              <a:t>        </a:t>
            </a:r>
            <a:r>
              <a:rPr lang="kk-KZ"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kk-KZ" dirty="0">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spTree>
    <p:extLst>
      <p:ext uri="{BB962C8B-B14F-4D97-AF65-F5344CB8AC3E}">
        <p14:creationId xmlns:p14="http://schemas.microsoft.com/office/powerpoint/2010/main" val="32685127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471758" y="224913"/>
            <a:ext cx="11158331" cy="5223161"/>
          </a:xfrm>
          <a:prstGeom prst="rect">
            <a:avLst/>
          </a:prstGeom>
        </p:spPr>
        <p:txBody>
          <a:bodyPr wrap="square">
            <a:spAutoFit/>
          </a:bodyPr>
          <a:lstStyle/>
          <a:p>
            <a:pPr>
              <a:lnSpc>
                <a:spcPct val="107000"/>
              </a:lnSpc>
              <a:spcAft>
                <a:spcPts val="800"/>
              </a:spcAft>
            </a:pPr>
            <a:r>
              <a:rPr lang="ru-RU"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15-сентябрь  </a:t>
            </a:r>
            <a:r>
              <a:rPr lang="ru-RU"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билим</a:t>
            </a:r>
            <a:r>
              <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күнүнө</a:t>
            </a:r>
            <a:r>
              <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карата  </a:t>
            </a:r>
            <a:r>
              <a:rPr lang="ru-RU"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өтүлүүчү</a:t>
            </a:r>
            <a:r>
              <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класстык</a:t>
            </a:r>
            <a:r>
              <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тарбиялык</a:t>
            </a:r>
            <a:r>
              <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сабактын</a:t>
            </a:r>
            <a:r>
              <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темалары</a:t>
            </a:r>
            <a:r>
              <a:rPr lang="ru-RU"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1-4-класстар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үчүн</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ru-RU"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Ата-</a:t>
            </a:r>
            <a:r>
              <a:rPr lang="ru-RU"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Ж</a:t>
            </a:r>
            <a:r>
              <a:rPr lang="ru-RU"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уртум-асыл</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Мекеним</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5-8-класстар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үчүн</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ru-RU"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Түбөлүккө</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желбирей</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бер</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эгемендик</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желеги</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9-11-класстар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үчүн</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ru-RU"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Мекенибиз</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Кыргызстан </a:t>
            </a:r>
            <a:r>
              <a:rPr lang="ru-RU"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эгемендүүлүк</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жолунда</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5127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3" name="Прямоугольник 2"/>
          <p:cNvSpPr/>
          <p:nvPr/>
        </p:nvSpPr>
        <p:spPr>
          <a:xfrm>
            <a:off x="503582" y="191654"/>
            <a:ext cx="11224591" cy="369332"/>
          </a:xfrm>
          <a:prstGeom prst="rect">
            <a:avLst/>
          </a:prstGeom>
        </p:spPr>
        <p:txBody>
          <a:bodyPr wrap="square">
            <a:spAutoFit/>
          </a:bodyPr>
          <a:lstStyle/>
          <a:p>
            <a:pPr algn="ctr" fontAlgn="ctr"/>
            <a:r>
              <a:rPr lang="ru-RU" b="1" dirty="0"/>
              <a:t> </a:t>
            </a:r>
            <a:endParaRPr lang="ru-RU" b="1" dirty="0">
              <a:solidFill>
                <a:srgbClr val="FF0000"/>
              </a:solidFill>
            </a:endParaRPr>
          </a:p>
        </p:txBody>
      </p:sp>
      <p:sp>
        <p:nvSpPr>
          <p:cNvPr id="4" name="Прямоугольник 3"/>
          <p:cNvSpPr/>
          <p:nvPr/>
        </p:nvSpPr>
        <p:spPr>
          <a:xfrm>
            <a:off x="373487" y="99884"/>
            <a:ext cx="11165983" cy="6464334"/>
          </a:xfrm>
          <a:prstGeom prst="rect">
            <a:avLst/>
          </a:prstGeom>
        </p:spPr>
        <p:txBody>
          <a:bodyPr wrap="square">
            <a:spAutoFit/>
          </a:bodyPr>
          <a:lstStyle/>
          <a:p>
            <a:pPr>
              <a:lnSpc>
                <a:spcPct val="105000"/>
              </a:lnSpc>
              <a:spcAft>
                <a:spcPts val="800"/>
              </a:spcAft>
            </a:pPr>
            <a:r>
              <a:rPr lang="ky-KG"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Профессор А. Молдокулов атындагы Улуттук инновациялык технологиялар мектеп-лицейинин 2021-2022-окуу жылына карата окуу кабинеттердин даярдыгы боюнча кароонун критерийлери:</a:t>
            </a:r>
            <a:endParaRPr lang="ru-RU"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Кабинеттин</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паспорту</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Кабинеттин өнүгүү планы</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абинеттин</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инвентардык</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паспорту</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Мугалимдин иш орду</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Компьютердик техникалык жабдылышы (компьютер, проектор ж.б)</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Кабинеттин ремонту</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абинет</a:t>
            </a: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ин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жарыктандыруусу</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Кабинеттин жашылдандыруусу</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Көрсөтмө куралдар, дидактикалык материалдар</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Класстык бурч</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Ден соолук бурчу</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Коопсуздук эрежелери</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ky-KG"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Аптечка</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ky-KG"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Термометр</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05000"/>
              </a:lnSpc>
              <a:spcAft>
                <a:spcPts val="0"/>
              </a:spcAft>
            </a:pPr>
            <a:r>
              <a:rPr lang="ky-KG"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Кароо </a:t>
            </a:r>
            <a:r>
              <a:rPr lang="ky-KG"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күнү: </a:t>
            </a:r>
            <a:r>
              <a:rPr lang="ky-KG"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13-сентябрь </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05000"/>
              </a:lnSpc>
              <a:spcAft>
                <a:spcPts val="800"/>
              </a:spcAft>
            </a:pPr>
            <a:r>
              <a:rPr lang="ky-KG"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Убактысы</a:t>
            </a:r>
            <a:r>
              <a:rPr lang="ky-KG"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ky-KG" sz="24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13:00</a:t>
            </a:r>
            <a:endParaRPr lang="ru-RU"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01932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8" y="-283335"/>
            <a:ext cx="12282152" cy="7141335"/>
          </a:xfrm>
          <a:prstGeom prst="rect">
            <a:avLst/>
          </a:prstGeom>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46" y="2041708"/>
            <a:ext cx="11797047" cy="459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68453" y="312652"/>
            <a:ext cx="11578990" cy="1938992"/>
          </a:xfrm>
          <a:prstGeom prst="rect">
            <a:avLst/>
          </a:prstGeom>
        </p:spPr>
        <p:txBody>
          <a:bodyPr wrap="square">
            <a:spAutoFit/>
          </a:bodyPr>
          <a:lstStyle/>
          <a:p>
            <a:pPr marL="18288" indent="0" algn="ctr">
              <a:buNone/>
            </a:pPr>
            <a:r>
              <a:rPr lang="ru-RU" sz="6000" b="1" i="1" dirty="0">
                <a:solidFill>
                  <a:srgbClr val="0070C0"/>
                </a:solidFill>
                <a:latin typeface="Sitka Banner" pitchFamily="2" charset="0"/>
                <a:ea typeface="Cambria Math" pitchFamily="18" charset="0"/>
              </a:rPr>
              <a:t>К</a:t>
            </a:r>
            <a:r>
              <a:rPr lang="en-US" sz="6000" b="1" i="1" dirty="0">
                <a:solidFill>
                  <a:srgbClr val="0070C0"/>
                </a:solidFill>
                <a:latin typeface="Sitka Banner" pitchFamily="2" charset="0"/>
                <a:ea typeface="Cambria Math" pitchFamily="18" charset="0"/>
                <a:cs typeface="Calibri"/>
              </a:rPr>
              <a:t>ɵ</a:t>
            </a:r>
            <a:r>
              <a:rPr lang="ru-RU" sz="6000" b="1" i="1" dirty="0">
                <a:solidFill>
                  <a:srgbClr val="0070C0"/>
                </a:solidFill>
                <a:latin typeface="Sitka Banner" pitchFamily="2" charset="0"/>
                <a:ea typeface="Cambria Math" pitchFamily="18" charset="0"/>
                <a:cs typeface="Calibri"/>
              </a:rPr>
              <a:t>ң</a:t>
            </a:r>
            <a:r>
              <a:rPr lang="ky-KG" sz="6000" b="1" i="1" dirty="0">
                <a:solidFill>
                  <a:srgbClr val="0070C0"/>
                </a:solidFill>
                <a:latin typeface="Sitka Banner" pitchFamily="2" charset="0"/>
                <a:ea typeface="Cambria Math" pitchFamily="18" charset="0"/>
                <a:cs typeface="Calibri"/>
              </a:rPr>
              <a:t>ү</a:t>
            </a:r>
            <a:r>
              <a:rPr lang="ru-RU" sz="6000" b="1" i="1" dirty="0">
                <a:solidFill>
                  <a:srgbClr val="0070C0"/>
                </a:solidFill>
                <a:latin typeface="Sitka Banner" pitchFamily="2" charset="0"/>
                <a:ea typeface="Cambria Math" pitchFamily="18" charset="0"/>
                <a:cs typeface="Calibri"/>
              </a:rPr>
              <a:t>л  </a:t>
            </a:r>
            <a:r>
              <a:rPr lang="ru-RU" sz="6000" b="1" i="1" dirty="0" err="1" smtClean="0">
                <a:solidFill>
                  <a:srgbClr val="0070C0"/>
                </a:solidFill>
                <a:latin typeface="Sitka Banner" pitchFamily="2" charset="0"/>
                <a:ea typeface="Cambria Math" pitchFamily="18" charset="0"/>
                <a:cs typeface="Calibri"/>
              </a:rPr>
              <a:t>бурганыңыздар</a:t>
            </a:r>
            <a:r>
              <a:rPr lang="ru-RU" sz="6000" b="1" i="1" dirty="0" smtClean="0">
                <a:solidFill>
                  <a:srgbClr val="0070C0"/>
                </a:solidFill>
                <a:latin typeface="Sitka Banner" pitchFamily="2" charset="0"/>
                <a:ea typeface="Cambria Math" pitchFamily="18" charset="0"/>
                <a:cs typeface="Calibri"/>
              </a:rPr>
              <a:t> </a:t>
            </a:r>
            <a:r>
              <a:rPr lang="ky-KG" sz="6000" b="1" i="1" dirty="0">
                <a:solidFill>
                  <a:srgbClr val="0070C0"/>
                </a:solidFill>
                <a:latin typeface="Sitka Banner" pitchFamily="2" charset="0"/>
                <a:ea typeface="Cambria Math" pitchFamily="18" charset="0"/>
                <a:cs typeface="Calibri"/>
              </a:rPr>
              <a:t>ү</a:t>
            </a:r>
            <a:r>
              <a:rPr lang="ru-RU" sz="6000" b="1" i="1" dirty="0">
                <a:solidFill>
                  <a:srgbClr val="0070C0"/>
                </a:solidFill>
                <a:latin typeface="Sitka Banner" pitchFamily="2" charset="0"/>
                <a:ea typeface="Cambria Math" pitchFamily="18" charset="0"/>
                <a:cs typeface="Calibri"/>
              </a:rPr>
              <a:t>ч</a:t>
            </a:r>
            <a:r>
              <a:rPr lang="ky-KG" sz="6000" b="1" i="1" dirty="0">
                <a:solidFill>
                  <a:srgbClr val="0070C0"/>
                </a:solidFill>
                <a:latin typeface="Sitka Banner" pitchFamily="2" charset="0"/>
                <a:ea typeface="Cambria Math" pitchFamily="18" charset="0"/>
                <a:cs typeface="Calibri"/>
              </a:rPr>
              <a:t>ү</a:t>
            </a:r>
            <a:r>
              <a:rPr lang="ru-RU" sz="6000" b="1" i="1" dirty="0">
                <a:solidFill>
                  <a:srgbClr val="0070C0"/>
                </a:solidFill>
                <a:latin typeface="Sitka Banner" pitchFamily="2" charset="0"/>
                <a:ea typeface="Cambria Math" pitchFamily="18" charset="0"/>
                <a:cs typeface="Calibri"/>
              </a:rPr>
              <a:t>н </a:t>
            </a:r>
            <a:endParaRPr lang="ru-RU" sz="6000" b="1" i="1" dirty="0" smtClean="0">
              <a:solidFill>
                <a:srgbClr val="0070C0"/>
              </a:solidFill>
              <a:latin typeface="Sitka Banner" pitchFamily="2" charset="0"/>
              <a:ea typeface="Cambria Math" pitchFamily="18" charset="0"/>
              <a:cs typeface="Calibri"/>
            </a:endParaRPr>
          </a:p>
          <a:p>
            <a:pPr marL="18288" indent="0" algn="ctr">
              <a:buNone/>
            </a:pPr>
            <a:r>
              <a:rPr lang="ru-RU" sz="6000" b="1" i="1" dirty="0" err="1" smtClean="0">
                <a:solidFill>
                  <a:srgbClr val="0070C0"/>
                </a:solidFill>
                <a:latin typeface="Sitka Banner" pitchFamily="2" charset="0"/>
                <a:ea typeface="Cambria Math" pitchFamily="18" charset="0"/>
                <a:cs typeface="Calibri"/>
              </a:rPr>
              <a:t>чо</a:t>
            </a:r>
            <a:r>
              <a:rPr lang="ky-KG" sz="6000" b="1" i="1" dirty="0">
                <a:solidFill>
                  <a:srgbClr val="0070C0"/>
                </a:solidFill>
                <a:latin typeface="Sitka Banner" pitchFamily="2" charset="0"/>
                <a:ea typeface="Cambria Math" pitchFamily="18" charset="0"/>
                <a:cs typeface="Calibri"/>
              </a:rPr>
              <a:t>ң</a:t>
            </a:r>
            <a:r>
              <a:rPr lang="ru-RU" sz="6000" b="1" i="1" dirty="0">
                <a:solidFill>
                  <a:srgbClr val="0070C0"/>
                </a:solidFill>
                <a:latin typeface="Sitka Banner" pitchFamily="2" charset="0"/>
                <a:ea typeface="Cambria Math" pitchFamily="18" charset="0"/>
                <a:cs typeface="Calibri"/>
              </a:rPr>
              <a:t> </a:t>
            </a:r>
            <a:r>
              <a:rPr lang="ru-RU" sz="6000" b="1" i="1" dirty="0" err="1">
                <a:solidFill>
                  <a:srgbClr val="0070C0"/>
                </a:solidFill>
                <a:latin typeface="Sitka Banner" pitchFamily="2" charset="0"/>
                <a:ea typeface="Cambria Math" pitchFamily="18" charset="0"/>
                <a:cs typeface="Calibri"/>
              </a:rPr>
              <a:t>рахмат</a:t>
            </a:r>
            <a:r>
              <a:rPr lang="ru-RU" sz="6000" b="1" i="1" dirty="0">
                <a:solidFill>
                  <a:srgbClr val="0070C0"/>
                </a:solidFill>
                <a:latin typeface="Sitka Banner" pitchFamily="2" charset="0"/>
                <a:ea typeface="Cambria Math" pitchFamily="18" charset="0"/>
                <a:cs typeface="Calibri"/>
              </a:rPr>
              <a:t> !</a:t>
            </a:r>
            <a:endParaRPr lang="ru-RU" sz="6000" b="1" i="1" dirty="0">
              <a:solidFill>
                <a:srgbClr val="0070C0"/>
              </a:solidFill>
              <a:latin typeface="Sitka Banner" pitchFamily="2" charset="0"/>
              <a:ea typeface="Cambria Math" pitchFamily="18" charset="0"/>
            </a:endParaRPr>
          </a:p>
        </p:txBody>
      </p:sp>
    </p:spTree>
    <p:extLst>
      <p:ext uri="{BB962C8B-B14F-4D97-AF65-F5344CB8AC3E}">
        <p14:creationId xmlns:p14="http://schemas.microsoft.com/office/powerpoint/2010/main" val="1961747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218609"/>
          </a:xfrm>
          <a:prstGeom prst="rect">
            <a:avLst/>
          </a:prstGeom>
        </p:spPr>
      </p:pic>
      <p:sp>
        <p:nvSpPr>
          <p:cNvPr id="3" name="Прямоугольник 2"/>
          <p:cNvSpPr/>
          <p:nvPr/>
        </p:nvSpPr>
        <p:spPr>
          <a:xfrm>
            <a:off x="384312" y="1"/>
            <a:ext cx="11476383" cy="3239798"/>
          </a:xfrm>
          <a:prstGeom prst="rect">
            <a:avLst/>
          </a:prstGeom>
        </p:spPr>
        <p:txBody>
          <a:bodyPr wrap="square">
            <a:spAutoFit/>
          </a:bodyPr>
          <a:lstStyle/>
          <a:p>
            <a:pPr marL="318770" indent="-228600">
              <a:lnSpc>
                <a:spcPct val="107000"/>
              </a:lnSpc>
              <a:spcAft>
                <a:spcPts val="800"/>
              </a:spcAft>
              <a:tabLst>
                <a:tab pos="408305" algn="l"/>
                <a:tab pos="449580" algn="l"/>
              </a:tabLst>
            </a:pPr>
            <a:endParaRPr lang="kk-KZ" sz="20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18770" indent="-228600">
              <a:lnSpc>
                <a:spcPct val="107000"/>
              </a:lnSpc>
              <a:spcAft>
                <a:spcPts val="800"/>
              </a:spcAft>
              <a:tabLst>
                <a:tab pos="408305" algn="l"/>
                <a:tab pos="449580" algn="l"/>
              </a:tabLst>
            </a:pPr>
            <a:r>
              <a:rPr lang="kk-KZ"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kk-KZ"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2020-2021-окуу жылында № 2 педагогикалык кеңештин буйругу менен 94 классс комплектелип, кураторлор ке</a:t>
            </a:r>
            <a:r>
              <a:rPr lang="ky-KG"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ң</a:t>
            </a:r>
            <a:r>
              <a:rPr lang="kk-KZ"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ешинин курамы түзүлдү.</a:t>
            </a:r>
          </a:p>
          <a:p>
            <a:pPr marL="318770" indent="-228600">
              <a:lnSpc>
                <a:spcPct val="107000"/>
              </a:lnSpc>
              <a:spcAft>
                <a:spcPts val="800"/>
              </a:spcAft>
              <a:tabLst>
                <a:tab pos="408305" algn="l"/>
                <a:tab pos="449580" algn="l"/>
              </a:tabLst>
            </a:pPr>
            <a:endParaRPr lang="kk-KZ"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18770" indent="-228600">
              <a:lnSpc>
                <a:spcPct val="107000"/>
              </a:lnSpc>
              <a:spcAft>
                <a:spcPts val="800"/>
              </a:spcAft>
              <a:tabLst>
                <a:tab pos="408305" algn="l"/>
                <a:tab pos="449580" algn="l"/>
              </a:tabLst>
            </a:pPr>
            <a:endParaRPr lang="kk-KZ"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18770" indent="-228600">
              <a:lnSpc>
                <a:spcPct val="107000"/>
              </a:lnSpc>
              <a:spcAft>
                <a:spcPts val="800"/>
              </a:spcAft>
              <a:tabLst>
                <a:tab pos="408305" algn="l"/>
                <a:tab pos="449580" algn="l"/>
              </a:tabLst>
            </a:pPr>
            <a:endParaRPr lang="kk-KZ"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18770" indent="-228600">
              <a:lnSpc>
                <a:spcPct val="107000"/>
              </a:lnSpc>
              <a:spcAft>
                <a:spcPts val="800"/>
              </a:spcAft>
              <a:tabLst>
                <a:tab pos="408305" algn="l"/>
                <a:tab pos="449580" algn="l"/>
              </a:tabLst>
            </a:pPr>
            <a:r>
              <a:rPr lang="ru-RU"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530087" y="1619899"/>
            <a:ext cx="11330608" cy="4524315"/>
          </a:xfrm>
          <a:prstGeom prst="rect">
            <a:avLst/>
          </a:prstGeom>
        </p:spPr>
        <p:txBody>
          <a:bodyPr wrap="square">
            <a:spAutoFit/>
          </a:bodyPr>
          <a:lstStyle/>
          <a:p>
            <a:r>
              <a:rPr lang="ky-KG" sz="20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kk-KZ" sz="2400" b="1" dirty="0">
                <a:solidFill>
                  <a:srgbClr val="002060"/>
                </a:solidFill>
                <a:latin typeface="Times New Roman" pitchFamily="18" charset="0"/>
                <a:cs typeface="Times New Roman" pitchFamily="18" charset="0"/>
              </a:rPr>
              <a:t>2020-2021-окуу жылында тарбия иштери</a:t>
            </a:r>
            <a:r>
              <a:rPr lang="ky-KG" sz="2400" b="1" dirty="0">
                <a:solidFill>
                  <a:srgbClr val="002060"/>
                </a:solidFill>
                <a:latin typeface="Times New Roman" pitchFamily="18" charset="0"/>
                <a:cs typeface="Times New Roman" pitchFamily="18" charset="0"/>
              </a:rPr>
              <a:t> боюнча  төмөндөгүдөй уюштуруу иштери аткарылды</a:t>
            </a:r>
            <a:r>
              <a:rPr lang="ky-KG" sz="2400" b="1" dirty="0" smtClean="0">
                <a:solidFill>
                  <a:srgbClr val="002060"/>
                </a:solidFill>
                <a:latin typeface="Times New Roman" pitchFamily="18" charset="0"/>
                <a:cs typeface="Times New Roman" pitchFamily="18" charset="0"/>
              </a:rPr>
              <a:t>:</a:t>
            </a:r>
          </a:p>
          <a:p>
            <a:pPr marL="342900" indent="-342900">
              <a:buFont typeface="Wingdings" panose="05000000000000000000" pitchFamily="2" charset="2"/>
              <a:buChar char="Ø"/>
            </a:pPr>
            <a:endParaRPr lang="ru-RU" sz="2400" b="1" dirty="0">
              <a:solidFill>
                <a:srgbClr val="002060"/>
              </a:solidFill>
              <a:latin typeface="Times New Roman" pitchFamily="18" charset="0"/>
              <a:cs typeface="Times New Roman" pitchFamily="18" charset="0"/>
            </a:endParaRPr>
          </a:p>
          <a:p>
            <a:pPr marL="342900" indent="-342900">
              <a:buFont typeface="Wingdings" panose="05000000000000000000" pitchFamily="2" charset="2"/>
              <a:buChar char="Ø"/>
            </a:pPr>
            <a:r>
              <a:rPr lang="kk-KZ" sz="2400" b="1" dirty="0" smtClean="0">
                <a:solidFill>
                  <a:srgbClr val="002060"/>
                </a:solidFill>
                <a:latin typeface="Times New Roman" pitchFamily="18" charset="0"/>
                <a:cs typeface="Times New Roman" pitchFamily="18" charset="0"/>
              </a:rPr>
              <a:t>мектеп-лицейде </a:t>
            </a:r>
            <a:r>
              <a:rPr lang="kk-KZ" sz="2400" b="1" dirty="0">
                <a:solidFill>
                  <a:srgbClr val="002060"/>
                </a:solidFill>
                <a:latin typeface="Times New Roman" pitchFamily="18" charset="0"/>
                <a:cs typeface="Times New Roman" pitchFamily="18" charset="0"/>
              </a:rPr>
              <a:t>класстан тышкаркы таалим-тарбия иштери 2020-2021-окуу жылына карата түзүлгөн жылдык иш-пландын </a:t>
            </a:r>
            <a:r>
              <a:rPr lang="kk-KZ" sz="2400" b="1" dirty="0" smtClean="0">
                <a:solidFill>
                  <a:srgbClr val="002060"/>
                </a:solidFill>
                <a:latin typeface="Times New Roman" pitchFamily="18" charset="0"/>
                <a:cs typeface="Times New Roman" pitchFamily="18" charset="0"/>
              </a:rPr>
              <a:t>негизинде онлайн, офлайн режимде </a:t>
            </a:r>
            <a:r>
              <a:rPr lang="kk-KZ" sz="2400" b="1" dirty="0">
                <a:solidFill>
                  <a:srgbClr val="002060"/>
                </a:solidFill>
                <a:latin typeface="Times New Roman" pitchFamily="18" charset="0"/>
                <a:cs typeface="Times New Roman" pitchFamily="18" charset="0"/>
              </a:rPr>
              <a:t>жүргүзүлдү</a:t>
            </a:r>
            <a:r>
              <a:rPr lang="kk-KZ" sz="2400" b="1" dirty="0" smtClean="0">
                <a:solidFill>
                  <a:srgbClr val="002060"/>
                </a:solidFill>
                <a:latin typeface="Times New Roman" pitchFamily="18" charset="0"/>
                <a:cs typeface="Times New Roman" pitchFamily="18" charset="0"/>
              </a:rPr>
              <a:t>;</a:t>
            </a:r>
          </a:p>
          <a:p>
            <a:pPr marL="342900" indent="-342900">
              <a:buFont typeface="Wingdings" panose="05000000000000000000" pitchFamily="2" charset="2"/>
              <a:buChar char="Ø"/>
            </a:pPr>
            <a:endParaRPr lang="ru-RU" sz="2400" b="1" dirty="0">
              <a:solidFill>
                <a:srgbClr val="002060"/>
              </a:solidFill>
              <a:latin typeface="Times New Roman" pitchFamily="18" charset="0"/>
              <a:cs typeface="Times New Roman" pitchFamily="18" charset="0"/>
            </a:endParaRPr>
          </a:p>
          <a:p>
            <a:pPr marL="342900" indent="-342900">
              <a:buFont typeface="Wingdings" panose="05000000000000000000" pitchFamily="2" charset="2"/>
              <a:buChar char="Ø"/>
            </a:pPr>
            <a:r>
              <a:rPr lang="kk-KZ" sz="2400" b="1" dirty="0" smtClean="0">
                <a:solidFill>
                  <a:srgbClr val="002060"/>
                </a:solidFill>
                <a:latin typeface="Times New Roman" pitchFamily="18" charset="0"/>
                <a:cs typeface="Times New Roman" pitchFamily="18" charset="0"/>
              </a:rPr>
              <a:t>кураторлор I, ll жарым жылдыкта бекитилип берилген тарбиялык сааттардын тематикалары боюнча класстык сааттарды өтүштү;</a:t>
            </a:r>
          </a:p>
          <a:p>
            <a:pPr marL="342900" indent="-342900">
              <a:buFont typeface="Wingdings" panose="05000000000000000000" pitchFamily="2" charset="2"/>
              <a:buChar char="Ø"/>
            </a:pPr>
            <a:endParaRPr lang="ru-RU" sz="2400" b="1" dirty="0" smtClean="0">
              <a:solidFill>
                <a:srgbClr val="002060"/>
              </a:solidFill>
              <a:latin typeface="Times New Roman" pitchFamily="18" charset="0"/>
              <a:cs typeface="Times New Roman" pitchFamily="18" charset="0"/>
            </a:endParaRPr>
          </a:p>
          <a:p>
            <a:pPr marL="342900" indent="-342900">
              <a:buFont typeface="Wingdings" panose="05000000000000000000" pitchFamily="2" charset="2"/>
              <a:buChar char="Ø"/>
            </a:pPr>
            <a:r>
              <a:rPr lang="kk-KZ" sz="2400" b="1" dirty="0" smtClean="0">
                <a:solidFill>
                  <a:srgbClr val="002060"/>
                </a:solidFill>
                <a:latin typeface="Times New Roman" pitchFamily="18" charset="0"/>
                <a:cs typeface="Times New Roman" pitchFamily="18" charset="0"/>
              </a:rPr>
              <a:t>ар </a:t>
            </a:r>
            <a:r>
              <a:rPr lang="kk-KZ" sz="2400" b="1" dirty="0">
                <a:solidFill>
                  <a:srgbClr val="002060"/>
                </a:solidFill>
                <a:latin typeface="Times New Roman" pitchFamily="18" charset="0"/>
                <a:cs typeface="Times New Roman" pitchFamily="18" charset="0"/>
              </a:rPr>
              <a:t>бир куратор тарабынан ЖЖЭ, ӨК, ТК, өзгөчө кырдаалдар боюнча окуучуларга нускамалар өтүлдү </a:t>
            </a:r>
            <a:r>
              <a:rPr lang="kk-KZ" sz="2400" b="1" dirty="0" smtClean="0">
                <a:solidFill>
                  <a:srgbClr val="002060"/>
                </a:solidFill>
                <a:latin typeface="Times New Roman" pitchFamily="18" charset="0"/>
                <a:cs typeface="Times New Roman" pitchFamily="18" charset="0"/>
              </a:rPr>
              <a:t>(онлайн, офлайн);</a:t>
            </a:r>
          </a:p>
        </p:txBody>
      </p:sp>
    </p:spTree>
    <p:extLst>
      <p:ext uri="{BB962C8B-B14F-4D97-AF65-F5344CB8AC3E}">
        <p14:creationId xmlns:p14="http://schemas.microsoft.com/office/powerpoint/2010/main" val="2088815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82152" cy="7141335"/>
          </a:xfrm>
          <a:prstGeom prst="rect">
            <a:avLst/>
          </a:prstGeom>
        </p:spPr>
      </p:pic>
      <p:sp>
        <p:nvSpPr>
          <p:cNvPr id="4" name="Прямоугольник 3"/>
          <p:cNvSpPr/>
          <p:nvPr/>
        </p:nvSpPr>
        <p:spPr>
          <a:xfrm>
            <a:off x="487767" y="579549"/>
            <a:ext cx="10567686" cy="4974567"/>
          </a:xfrm>
          <a:prstGeom prst="rect">
            <a:avLst/>
          </a:prstGeom>
        </p:spPr>
        <p:txBody>
          <a:bodyPr wrap="square">
            <a:spAutoFit/>
          </a:bodyPr>
          <a:lstStyle/>
          <a:p>
            <a:pPr marL="342900" indent="-342900">
              <a:buFont typeface="Wingdings" pitchFamily="2" charset="2"/>
              <a:buChar char="Ø"/>
            </a:pPr>
            <a:endParaRPr lang="ru-RU" sz="2400" b="1" dirty="0" smtClean="0">
              <a:solidFill>
                <a:schemeClr val="accent6">
                  <a:lumMod val="50000"/>
                </a:schemeClr>
              </a:solidFill>
              <a:latin typeface="Times New Roman" pitchFamily="18" charset="0"/>
              <a:cs typeface="Times New Roman" pitchFamily="18" charset="0"/>
            </a:endParaRPr>
          </a:p>
          <a:p>
            <a:pPr marL="285750" indent="-285750" algn="just">
              <a:lnSpc>
                <a:spcPct val="107000"/>
              </a:lnSpc>
              <a:buFont typeface="Wingdings" pitchFamily="2" charset="2"/>
              <a:buChar char="Ø"/>
            </a:pPr>
            <a:endParaRPr lang="ru-RU" b="1" dirty="0" smtClean="0">
              <a:solidFill>
                <a:schemeClr val="accent4">
                  <a:lumMod val="50000"/>
                </a:schemeClr>
              </a:solidFill>
              <a:latin typeface="Times New Roman" panose="02020603050405020304" pitchFamily="18" charset="0"/>
              <a:ea typeface="Times New Roman" panose="02020603050405020304" pitchFamily="18" charset="0"/>
              <a:cs typeface="Times New Roman" pitchFamily="18" charset="0"/>
            </a:endParaRPr>
          </a:p>
          <a:p>
            <a:pPr marL="342900" lvl="0" indent="-342900">
              <a:buFont typeface="Wingdings" pitchFamily="2" charset="2"/>
              <a:buChar char="Ø"/>
            </a:pPr>
            <a:r>
              <a:rPr lang="ky-KG" sz="2400" b="1" dirty="0" smtClean="0">
                <a:solidFill>
                  <a:schemeClr val="accent4">
                    <a:lumMod val="50000"/>
                  </a:schemeClr>
                </a:solidFill>
                <a:latin typeface="Times New Roman" panose="02020603050405020304" pitchFamily="18" charset="0"/>
                <a:cs typeface="Times New Roman" panose="02020603050405020304" pitchFamily="18" charset="0"/>
              </a:rPr>
              <a:t>мектеп-лицейдин </a:t>
            </a:r>
            <a:r>
              <a:rPr lang="ky-KG" sz="2400" b="1" dirty="0">
                <a:solidFill>
                  <a:schemeClr val="accent4">
                    <a:lumMod val="50000"/>
                  </a:schemeClr>
                </a:solidFill>
                <a:latin typeface="Times New Roman" panose="02020603050405020304" pitchFamily="18" charset="0"/>
                <a:cs typeface="Times New Roman" panose="02020603050405020304" pitchFamily="18" charset="0"/>
              </a:rPr>
              <a:t>«Келечек» өзүн-өзү башкаруу окуучулар уюмунун «Манас» кошуунунун президенти жана парламент мүчөлөрү аралыктан шайланып, </a:t>
            </a:r>
            <a:r>
              <a:rPr lang="ky-KG" sz="2400" b="1" dirty="0" smtClean="0">
                <a:solidFill>
                  <a:schemeClr val="accent4">
                    <a:lumMod val="50000"/>
                  </a:schemeClr>
                </a:solidFill>
                <a:latin typeface="Times New Roman" panose="02020603050405020304" pitchFamily="18" charset="0"/>
                <a:cs typeface="Times New Roman" panose="02020603050405020304" pitchFamily="18" charset="0"/>
              </a:rPr>
              <a:t>бекитилип алар менен иш алып барылды;</a:t>
            </a:r>
          </a:p>
          <a:p>
            <a:pPr lvl="0"/>
            <a:endParaRPr lang="kk-KZ" sz="1400" b="1" dirty="0">
              <a:solidFill>
                <a:schemeClr val="accent4">
                  <a:lumMod val="50000"/>
                </a:schemeClr>
              </a:solidFill>
              <a:latin typeface="Times New Roman" panose="02020603050405020304" pitchFamily="18" charset="0"/>
              <a:cs typeface="Times New Roman" panose="02020603050405020304" pitchFamily="18" charset="0"/>
            </a:endParaRPr>
          </a:p>
          <a:p>
            <a:pPr marL="342900" lvl="0" indent="-342900">
              <a:buFont typeface="Wingdings" pitchFamily="2" charset="2"/>
              <a:buChar char="Ø"/>
            </a:pPr>
            <a:r>
              <a:rPr lang="kk-KZ" sz="2400" b="1" dirty="0">
                <a:solidFill>
                  <a:srgbClr val="002060"/>
                </a:solidFill>
                <a:latin typeface="Times New Roman" panose="02020603050405020304" pitchFamily="18" charset="0"/>
                <a:cs typeface="Times New Roman" panose="02020603050405020304" pitchFamily="18" charset="0"/>
              </a:rPr>
              <a:t>т</a:t>
            </a:r>
            <a:r>
              <a:rPr lang="kk-KZ" sz="2400" b="1" dirty="0" smtClean="0">
                <a:solidFill>
                  <a:srgbClr val="002060"/>
                </a:solidFill>
                <a:latin typeface="Times New Roman" panose="02020603050405020304" pitchFamily="18" charset="0"/>
                <a:cs typeface="Times New Roman" panose="02020603050405020304" pitchFamily="18" charset="0"/>
              </a:rPr>
              <a:t>аалим-тарбия </a:t>
            </a:r>
            <a:r>
              <a:rPr lang="kk-KZ" sz="2400" b="1" dirty="0">
                <a:solidFill>
                  <a:srgbClr val="002060"/>
                </a:solidFill>
                <a:latin typeface="Times New Roman" panose="02020603050405020304" pitchFamily="18" charset="0"/>
                <a:cs typeface="Times New Roman" panose="02020603050405020304" pitchFamily="18" charset="0"/>
              </a:rPr>
              <a:t>иштерин жүргүзүүгө багыт берүүчү журналдарды кураторлор </a:t>
            </a:r>
            <a:r>
              <a:rPr lang="kk-KZ" sz="2400" b="1" dirty="0" smtClean="0">
                <a:solidFill>
                  <a:srgbClr val="002060"/>
                </a:solidFill>
                <a:latin typeface="Times New Roman" panose="02020603050405020304" pitchFamily="18" charset="0"/>
                <a:cs typeface="Times New Roman" panose="02020603050405020304" pitchFamily="18" charset="0"/>
              </a:rPr>
              <a:t>багыттар</a:t>
            </a:r>
            <a:r>
              <a:rPr lang="kk-KZ" sz="2400" b="1" dirty="0">
                <a:solidFill>
                  <a:srgbClr val="002060"/>
                </a:solidFill>
                <a:latin typeface="Times New Roman" panose="02020603050405020304" pitchFamily="18" charset="0"/>
                <a:cs typeface="Times New Roman" panose="02020603050405020304" pitchFamily="18" charset="0"/>
              </a:rPr>
              <a:t> боюнча толтурушуп, </a:t>
            </a:r>
            <a:r>
              <a:rPr lang="kk-KZ" sz="2400" b="1" dirty="0" smtClean="0">
                <a:solidFill>
                  <a:srgbClr val="002060"/>
                </a:solidFill>
                <a:latin typeface="Times New Roman" panose="02020603050405020304" pitchFamily="18" charset="0"/>
                <a:cs typeface="Times New Roman" panose="02020603050405020304" pitchFamily="18" charset="0"/>
              </a:rPr>
              <a:t>тарбиялык </a:t>
            </a:r>
            <a:r>
              <a:rPr lang="kk-KZ" sz="2400" b="1" dirty="0">
                <a:solidFill>
                  <a:srgbClr val="002060"/>
                </a:solidFill>
                <a:latin typeface="Times New Roman" panose="02020603050405020304" pitchFamily="18" charset="0"/>
                <a:cs typeface="Times New Roman" panose="02020603050405020304" pitchFamily="18" charset="0"/>
              </a:rPr>
              <a:t>сааттарды өтүп  турушту</a:t>
            </a:r>
            <a:r>
              <a:rPr lang="kk-KZ" sz="2400" b="1" dirty="0" smtClean="0">
                <a:solidFill>
                  <a:srgbClr val="002060"/>
                </a:solidFill>
                <a:latin typeface="Times New Roman" panose="02020603050405020304" pitchFamily="18" charset="0"/>
                <a:cs typeface="Times New Roman" panose="02020603050405020304" pitchFamily="18" charset="0"/>
              </a:rPr>
              <a:t>;</a:t>
            </a:r>
          </a:p>
          <a:p>
            <a:pPr lvl="0"/>
            <a:endParaRPr lang="ru-RU" sz="2000" b="1" dirty="0">
              <a:solidFill>
                <a:srgbClr val="002060"/>
              </a:solidFill>
              <a:latin typeface="Times New Roman" panose="02020603050405020304" pitchFamily="18" charset="0"/>
              <a:cs typeface="Times New Roman" panose="02020603050405020304" pitchFamily="18" charset="0"/>
            </a:endParaRPr>
          </a:p>
          <a:p>
            <a:pPr marL="342900" lvl="0" indent="-342900">
              <a:buFont typeface="Wingdings" pitchFamily="2" charset="2"/>
              <a:buChar char="Ø"/>
            </a:pPr>
            <a:r>
              <a:rPr lang="ky-KG" sz="2400" b="1" dirty="0">
                <a:solidFill>
                  <a:srgbClr val="002060"/>
                </a:solidFill>
                <a:latin typeface="Times New Roman" panose="02020603050405020304" pitchFamily="18" charset="0"/>
                <a:cs typeface="Times New Roman" panose="02020603050405020304" pitchFamily="18" charset="0"/>
              </a:rPr>
              <a:t>м</a:t>
            </a:r>
            <a:r>
              <a:rPr lang="ky-KG" sz="2400" b="1" dirty="0" smtClean="0">
                <a:solidFill>
                  <a:srgbClr val="002060"/>
                </a:solidFill>
                <a:latin typeface="Times New Roman" panose="02020603050405020304" pitchFamily="18" charset="0"/>
                <a:cs typeface="Times New Roman" panose="02020603050405020304" pitchFamily="18" charset="0"/>
              </a:rPr>
              <a:t>ектеп-лицейдин </a:t>
            </a:r>
            <a:r>
              <a:rPr lang="ky-KG" sz="2400" b="1" dirty="0">
                <a:solidFill>
                  <a:srgbClr val="002060"/>
                </a:solidFill>
                <a:latin typeface="Times New Roman" panose="02020603050405020304" pitchFamily="18" charset="0"/>
                <a:cs typeface="Times New Roman" panose="02020603050405020304" pitchFamily="18" charset="0"/>
              </a:rPr>
              <a:t>ички тартип </a:t>
            </a:r>
            <a:r>
              <a:rPr lang="ky-KG" sz="2400" b="1" dirty="0" smtClean="0">
                <a:solidFill>
                  <a:srgbClr val="002060"/>
                </a:solidFill>
                <a:latin typeface="Times New Roman" panose="02020603050405020304" pitchFamily="18" charset="0"/>
                <a:cs typeface="Times New Roman" panose="02020603050405020304" pitchFamily="18" charset="0"/>
              </a:rPr>
              <a:t>эрежелерин, санитардык-гигиеналык эрежелердин сакталышын </a:t>
            </a:r>
            <a:r>
              <a:rPr lang="ky-KG" sz="2400" b="1" dirty="0">
                <a:solidFill>
                  <a:srgbClr val="002060"/>
                </a:solidFill>
                <a:latin typeface="Times New Roman" panose="02020603050405020304" pitchFamily="18" charset="0"/>
                <a:cs typeface="Times New Roman" panose="02020603050405020304" pitchFamily="18" charset="0"/>
              </a:rPr>
              <a:t>көзөмөлдөө максатында </a:t>
            </a:r>
            <a:r>
              <a:rPr lang="ky-KG" sz="2400" b="1" dirty="0" smtClean="0">
                <a:solidFill>
                  <a:srgbClr val="002060"/>
                </a:solidFill>
                <a:latin typeface="Times New Roman" panose="02020603050405020304" pitchFamily="18" charset="0"/>
                <a:cs typeface="Times New Roman" panose="02020603050405020304" pitchFamily="18" charset="0"/>
              </a:rPr>
              <a:t>административдик </a:t>
            </a:r>
            <a:r>
              <a:rPr lang="ky-KG" sz="2400" b="1" dirty="0">
                <a:solidFill>
                  <a:srgbClr val="002060"/>
                </a:solidFill>
                <a:latin typeface="Times New Roman" panose="02020603050405020304" pitchFamily="18" charset="0"/>
                <a:cs typeface="Times New Roman" panose="02020603050405020304" pitchFamily="18" charset="0"/>
              </a:rPr>
              <a:t>дежурство уюштурулуп, көзөмөлдөнүп турду. </a:t>
            </a:r>
            <a:endParaRPr lang="ru-RU" sz="2400" b="1" dirty="0">
              <a:solidFill>
                <a:srgbClr val="002060"/>
              </a:solidFill>
              <a:latin typeface="Times New Roman" panose="02020603050405020304" pitchFamily="18" charset="0"/>
              <a:cs typeface="Times New Roman" panose="02020603050405020304" pitchFamily="18" charset="0"/>
            </a:endParaRPr>
          </a:p>
          <a:p>
            <a:r>
              <a:rPr lang="ky-KG" sz="2400" b="1" dirty="0">
                <a:solidFill>
                  <a:srgbClr val="002060"/>
                </a:solidFill>
                <a:latin typeface="Times New Roman" panose="02020603050405020304" pitchFamily="18" charset="0"/>
                <a:cs typeface="Times New Roman" panose="02020603050405020304" pitchFamily="18" charset="0"/>
              </a:rPr>
              <a:t> </a:t>
            </a:r>
            <a:endParaRPr lang="ru-RU"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111942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4" name="Прямоугольник 3"/>
          <p:cNvSpPr/>
          <p:nvPr/>
        </p:nvSpPr>
        <p:spPr>
          <a:xfrm>
            <a:off x="291547" y="0"/>
            <a:ext cx="11648661" cy="3477875"/>
          </a:xfrm>
          <a:prstGeom prst="rect">
            <a:avLst/>
          </a:prstGeom>
        </p:spPr>
        <p:txBody>
          <a:bodyPr wrap="square">
            <a:spAutoFit/>
          </a:bodyPr>
          <a:lstStyle/>
          <a:p>
            <a:r>
              <a:rPr lang="ky-KG" sz="2000" b="1" dirty="0">
                <a:solidFill>
                  <a:srgbClr val="FF0000"/>
                </a:solidFill>
                <a:latin typeface="Times New Roman" panose="02020603050405020304" pitchFamily="18" charset="0"/>
                <a:cs typeface="Times New Roman" panose="02020603050405020304" pitchFamily="18" charset="0"/>
              </a:rPr>
              <a:t>Тарбиялык иштерди уюштуруунун көпчүлүк бөлүгү класстан тышкаркы иштер аркылуу жүзөгө ашырылат:</a:t>
            </a:r>
            <a:endParaRPr lang="ru-RU" sz="2000" b="1" dirty="0">
              <a:solidFill>
                <a:srgbClr val="FF0000"/>
              </a:solidFill>
              <a:latin typeface="Times New Roman" panose="02020603050405020304" pitchFamily="18" charset="0"/>
              <a:cs typeface="Times New Roman" panose="02020603050405020304" pitchFamily="18" charset="0"/>
            </a:endParaRPr>
          </a:p>
          <a:p>
            <a:pPr marL="342900" lvl="0" indent="-342900">
              <a:buFont typeface="Wingdings" pitchFamily="2" charset="2"/>
              <a:buChar char="Ø"/>
            </a:pPr>
            <a:r>
              <a:rPr lang="ky-KG" sz="2000" b="1" dirty="0">
                <a:solidFill>
                  <a:srgbClr val="002060"/>
                </a:solidFill>
                <a:latin typeface="Times New Roman" panose="02020603050405020304" pitchFamily="18" charset="0"/>
                <a:cs typeface="Times New Roman" panose="02020603050405020304" pitchFamily="18" charset="0"/>
              </a:rPr>
              <a:t>Даталуу  күндөр учурдагы кырдалга байланыштуу онлайн, офлайн режимде  өз  деңгээлинде </a:t>
            </a:r>
            <a:r>
              <a:rPr lang="ky-KG" sz="2000" b="1" dirty="0" smtClean="0">
                <a:solidFill>
                  <a:srgbClr val="002060"/>
                </a:solidFill>
                <a:latin typeface="Times New Roman" panose="02020603050405020304" pitchFamily="18" charset="0"/>
                <a:cs typeface="Times New Roman" panose="02020603050405020304" pitchFamily="18" charset="0"/>
              </a:rPr>
              <a:t>уюштурулуп, билим </a:t>
            </a:r>
            <a:r>
              <a:rPr lang="ky-KG" sz="2000" b="1" dirty="0">
                <a:solidFill>
                  <a:srgbClr val="002060"/>
                </a:solidFill>
                <a:latin typeface="Times New Roman" panose="02020603050405020304" pitchFamily="18" charset="0"/>
                <a:cs typeface="Times New Roman" panose="02020603050405020304" pitchFamily="18" charset="0"/>
              </a:rPr>
              <a:t>күнүнө карата  </a:t>
            </a:r>
            <a:r>
              <a:rPr lang="ky-KG" sz="2000" b="1" dirty="0" smtClean="0">
                <a:solidFill>
                  <a:srgbClr val="002060"/>
                </a:solidFill>
                <a:latin typeface="Times New Roman" panose="02020603050405020304" pitchFamily="18" charset="0"/>
                <a:cs typeface="Times New Roman" panose="02020603050405020304" pitchFamily="18" charset="0"/>
              </a:rPr>
              <a:t>2-4- </a:t>
            </a:r>
            <a:r>
              <a:rPr lang="ky-KG" sz="2000" b="1" dirty="0">
                <a:solidFill>
                  <a:srgbClr val="002060"/>
                </a:solidFill>
                <a:latin typeface="Times New Roman" panose="02020603050405020304" pitchFamily="18" charset="0"/>
                <a:cs typeface="Times New Roman" panose="02020603050405020304" pitchFamily="18" charset="0"/>
              </a:rPr>
              <a:t>класстарда “Сүйүктүү Кыргызстаным</a:t>
            </a:r>
            <a:r>
              <a:rPr lang="ky-KG" sz="2000" b="1" dirty="0" smtClean="0">
                <a:solidFill>
                  <a:srgbClr val="002060"/>
                </a:solidFill>
                <a:latin typeface="Times New Roman" panose="02020603050405020304" pitchFamily="18" charset="0"/>
                <a:cs typeface="Times New Roman" panose="02020603050405020304" pitchFamily="18" charset="0"/>
              </a:rPr>
              <a:t>”,  </a:t>
            </a:r>
            <a:r>
              <a:rPr lang="ky-KG" sz="2000" b="1" dirty="0">
                <a:solidFill>
                  <a:srgbClr val="002060"/>
                </a:solidFill>
                <a:latin typeface="Times New Roman" panose="02020603050405020304" pitchFamily="18" charset="0"/>
                <a:cs typeface="Times New Roman" panose="02020603050405020304" pitchFamily="18" charset="0"/>
              </a:rPr>
              <a:t>5-11-класстарда “Бактылуу үй-бүлө – бактылуу коом”, аттуу </a:t>
            </a:r>
            <a:r>
              <a:rPr lang="ky-KG" sz="2000" b="1" dirty="0" smtClean="0">
                <a:solidFill>
                  <a:srgbClr val="002060"/>
                </a:solidFill>
                <a:latin typeface="Times New Roman" panose="02020603050405020304" pitchFamily="18" charset="0"/>
                <a:cs typeface="Times New Roman" panose="02020603050405020304" pitchFamily="18" charset="0"/>
              </a:rPr>
              <a:t>темаларында </a:t>
            </a:r>
            <a:r>
              <a:rPr lang="ky-KG" sz="2000" b="1" dirty="0">
                <a:solidFill>
                  <a:srgbClr val="002060"/>
                </a:solidFill>
                <a:latin typeface="Times New Roman" panose="02020603050405020304" pitchFamily="18" charset="0"/>
                <a:cs typeface="Times New Roman" panose="02020603050405020304" pitchFamily="18" charset="0"/>
              </a:rPr>
              <a:t>аралыктан класстык сааттар өтүлдү; </a:t>
            </a:r>
            <a:endParaRPr lang="ru-RU" sz="2000" b="1"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ky-KG" sz="2000" b="1" dirty="0">
                <a:solidFill>
                  <a:srgbClr val="002060"/>
                </a:solidFill>
                <a:latin typeface="Times New Roman" panose="02020603050405020304" pitchFamily="18" charset="0"/>
                <a:cs typeface="Times New Roman" panose="02020603050405020304" pitchFamily="18" charset="0"/>
              </a:rPr>
              <a:t>1-сентябрь Билим күнүнө карата 1-класстар үчүн уюштурулган “Билим </a:t>
            </a:r>
            <a:r>
              <a:rPr lang="ky-KG" sz="2000" b="1" dirty="0" smtClean="0">
                <a:solidFill>
                  <a:srgbClr val="002060"/>
                </a:solidFill>
                <a:latin typeface="Times New Roman" panose="02020603050405020304" pitchFamily="18" charset="0"/>
                <a:cs typeface="Times New Roman" panose="02020603050405020304" pitchFamily="18" charset="0"/>
              </a:rPr>
              <a:t>ханышасынын </a:t>
            </a:r>
            <a:r>
              <a:rPr lang="ky-KG" sz="2000" b="1" dirty="0">
                <a:solidFill>
                  <a:srgbClr val="002060"/>
                </a:solidFill>
                <a:latin typeface="Times New Roman" panose="02020603050405020304" pitchFamily="18" charset="0"/>
                <a:cs typeface="Times New Roman" panose="02020603050405020304" pitchFamily="18" charset="0"/>
              </a:rPr>
              <a:t>билим ачкычын тапшыруу” чакан сценкасы жогорку деңгээлде </a:t>
            </a:r>
            <a:r>
              <a:rPr lang="ky-KG" sz="2000" b="1" dirty="0" smtClean="0">
                <a:solidFill>
                  <a:srgbClr val="002060"/>
                </a:solidFill>
                <a:latin typeface="Times New Roman" panose="02020603050405020304" pitchFamily="18" charset="0"/>
                <a:cs typeface="Times New Roman" panose="02020603050405020304" pitchFamily="18" charset="0"/>
              </a:rPr>
              <a:t>уюштурулуп өткөрүлдү.</a:t>
            </a:r>
            <a:endParaRPr lang="ru-RU" sz="2000" b="1" dirty="0">
              <a:solidFill>
                <a:srgbClr val="002060"/>
              </a:solidFill>
              <a:latin typeface="Times New Roman" panose="02020603050405020304" pitchFamily="18" charset="0"/>
              <a:cs typeface="Times New Roman" panose="02020603050405020304" pitchFamily="18" charset="0"/>
            </a:endParaRPr>
          </a:p>
          <a:p>
            <a:pPr marL="342900" lvl="0" indent="-342900">
              <a:buFont typeface="Wingdings" pitchFamily="2" charset="2"/>
              <a:buChar char="Ø"/>
            </a:pPr>
            <a:r>
              <a:rPr lang="ky-KG" sz="2000" b="1" dirty="0" smtClean="0">
                <a:solidFill>
                  <a:srgbClr val="002060"/>
                </a:solidFill>
                <a:latin typeface="Times New Roman" panose="02020603050405020304" pitchFamily="18" charset="0"/>
                <a:cs typeface="Times New Roman" panose="02020603050405020304" pitchFamily="18" charset="0"/>
              </a:rPr>
              <a:t>1-класстар </a:t>
            </a:r>
            <a:r>
              <a:rPr lang="ky-KG" sz="2000" b="1" dirty="0">
                <a:solidFill>
                  <a:srgbClr val="002060"/>
                </a:solidFill>
                <a:latin typeface="Times New Roman" panose="02020603050405020304" pitchFamily="18" charset="0"/>
                <a:cs typeface="Times New Roman" panose="02020603050405020304" pitchFamily="18" charset="0"/>
              </a:rPr>
              <a:t>салттуу түрдө мектепке келип окугандыктан, санитардык гигиеналык талаптардын аткарылышы көзөмөлдөнүп турду</a:t>
            </a:r>
            <a:r>
              <a:rPr lang="ky-KG" sz="2000" b="1" dirty="0" smtClean="0">
                <a:solidFill>
                  <a:srgbClr val="002060"/>
                </a:solidFill>
                <a:latin typeface="Times New Roman" panose="02020603050405020304" pitchFamily="18" charset="0"/>
                <a:cs typeface="Times New Roman" panose="02020603050405020304" pitchFamily="18" charset="0"/>
              </a:rPr>
              <a:t>.</a:t>
            </a:r>
          </a:p>
          <a:p>
            <a:pPr lvl="0"/>
            <a:r>
              <a:rPr lang="ky-KG" sz="2000" b="1" dirty="0" smtClean="0">
                <a:solidFill>
                  <a:schemeClr val="tx2">
                    <a:lumMod val="75000"/>
                  </a:schemeClr>
                </a:solidFill>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65" y="3232597"/>
            <a:ext cx="5179547" cy="347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2" y="3232598"/>
            <a:ext cx="5942946" cy="347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942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788"/>
            <a:ext cx="12282152" cy="7141335"/>
          </a:xfrm>
          <a:prstGeom prst="rect">
            <a:avLst/>
          </a:prstGeom>
        </p:spPr>
      </p:pic>
      <p:sp>
        <p:nvSpPr>
          <p:cNvPr id="4" name="Прямоугольник 3"/>
          <p:cNvSpPr/>
          <p:nvPr/>
        </p:nvSpPr>
        <p:spPr>
          <a:xfrm>
            <a:off x="437882" y="450761"/>
            <a:ext cx="11153104" cy="5878532"/>
          </a:xfrm>
          <a:prstGeom prst="rect">
            <a:avLst/>
          </a:prstGeom>
        </p:spPr>
        <p:txBody>
          <a:bodyPr wrap="square">
            <a:spAutoFit/>
          </a:bodyPr>
          <a:lstStyle/>
          <a:p>
            <a:pPr marL="342900" lvl="0" indent="-342900">
              <a:buFont typeface="Wingdings" pitchFamily="2" charset="2"/>
              <a:buChar char="Ø"/>
            </a:pPr>
            <a:r>
              <a:rPr lang="ky-KG" sz="2800" b="1" dirty="0">
                <a:solidFill>
                  <a:schemeClr val="tx2">
                    <a:lumMod val="75000"/>
                  </a:schemeClr>
                </a:solidFill>
                <a:latin typeface="Times New Roman" panose="02020603050405020304" pitchFamily="18" charset="0"/>
                <a:cs typeface="Times New Roman" panose="02020603050405020304" pitchFamily="18" charset="0"/>
              </a:rPr>
              <a:t>23-сентябрь Кыргыз Республикасынын Мамлекеттик тил күнүнүнө карата кыргыз тили жана </a:t>
            </a:r>
            <a:r>
              <a:rPr lang="ky-KG" sz="2800" b="1" dirty="0" smtClean="0">
                <a:solidFill>
                  <a:schemeClr val="tx2">
                    <a:lumMod val="75000"/>
                  </a:schemeClr>
                </a:solidFill>
                <a:latin typeface="Times New Roman" panose="02020603050405020304" pitchFamily="18" charset="0"/>
                <a:cs typeface="Times New Roman" panose="02020603050405020304" pitchFamily="18" charset="0"/>
              </a:rPr>
              <a:t>адабияты кафедрасынын мугалимдери </a:t>
            </a:r>
            <a:r>
              <a:rPr lang="ky-KG" sz="2800" b="1" dirty="0">
                <a:solidFill>
                  <a:schemeClr val="tx2">
                    <a:lumMod val="75000"/>
                  </a:schemeClr>
                </a:solidFill>
                <a:latin typeface="Times New Roman" panose="02020603050405020304" pitchFamily="18" charset="0"/>
                <a:cs typeface="Times New Roman" panose="02020603050405020304" pitchFamily="18" charset="0"/>
              </a:rPr>
              <a:t>тарабынан видео </a:t>
            </a:r>
            <a:r>
              <a:rPr lang="ky-KG" sz="2800" b="1" dirty="0" smtClean="0">
                <a:solidFill>
                  <a:schemeClr val="tx2">
                    <a:lumMod val="75000"/>
                  </a:schemeClr>
                </a:solidFill>
                <a:latin typeface="Times New Roman" panose="02020603050405020304" pitchFamily="18" charset="0"/>
                <a:cs typeface="Times New Roman" panose="02020603050405020304" pitchFamily="18" charset="0"/>
              </a:rPr>
              <a:t>куттуктоо  </a:t>
            </a:r>
            <a:r>
              <a:rPr lang="ky-KG" sz="2800" b="1" dirty="0">
                <a:solidFill>
                  <a:schemeClr val="tx2">
                    <a:lumMod val="75000"/>
                  </a:schemeClr>
                </a:solidFill>
                <a:latin typeface="Times New Roman" panose="02020603050405020304" pitchFamily="18" charset="0"/>
                <a:cs typeface="Times New Roman" panose="02020603050405020304" pitchFamily="18" charset="0"/>
              </a:rPr>
              <a:t>даярдалды</a:t>
            </a:r>
            <a:r>
              <a:rPr lang="ky-KG" sz="2800" b="1" dirty="0" smtClean="0">
                <a:solidFill>
                  <a:schemeClr val="tx2">
                    <a:lumMod val="75000"/>
                  </a:schemeClr>
                </a:solidFill>
                <a:latin typeface="Times New Roman" panose="02020603050405020304" pitchFamily="18" charset="0"/>
                <a:cs typeface="Times New Roman" panose="02020603050405020304" pitchFamily="18" charset="0"/>
              </a:rPr>
              <a:t>;</a:t>
            </a:r>
          </a:p>
          <a:p>
            <a:pPr lvl="0"/>
            <a:endParaRPr lang="ru-RU" sz="1200" b="1" dirty="0">
              <a:solidFill>
                <a:schemeClr val="tx2">
                  <a:lumMod val="75000"/>
                </a:schemeClr>
              </a:solidFill>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ky-KG" sz="2800" b="1" dirty="0">
                <a:solidFill>
                  <a:schemeClr val="tx2">
                    <a:lumMod val="75000"/>
                  </a:schemeClr>
                </a:solidFill>
                <a:latin typeface="Times New Roman" panose="02020603050405020304" pitchFamily="18" charset="0"/>
                <a:cs typeface="Times New Roman" panose="02020603050405020304" pitchFamily="18" charset="0"/>
              </a:rPr>
              <a:t>Мамлекеттик тилди сактоо, анын кадыр-баркын </a:t>
            </a:r>
            <a:r>
              <a:rPr lang="ky-KG" sz="2800" b="1" dirty="0" smtClean="0">
                <a:solidFill>
                  <a:schemeClr val="tx2">
                    <a:lumMod val="75000"/>
                  </a:schemeClr>
                </a:solidFill>
                <a:latin typeface="Times New Roman" panose="02020603050405020304" pitchFamily="18" charset="0"/>
                <a:cs typeface="Times New Roman" panose="02020603050405020304" pitchFamily="18" charset="0"/>
              </a:rPr>
              <a:t>көтөрүү, </a:t>
            </a:r>
            <a:r>
              <a:rPr lang="ky-KG" sz="2800" b="1" dirty="0">
                <a:solidFill>
                  <a:schemeClr val="tx2">
                    <a:lumMod val="75000"/>
                  </a:schemeClr>
                </a:solidFill>
                <a:latin typeface="Times New Roman" panose="02020603050405020304" pitchFamily="18" charset="0"/>
                <a:cs typeface="Times New Roman" panose="02020603050405020304" pitchFamily="18" charset="0"/>
              </a:rPr>
              <a:t>к</a:t>
            </a:r>
            <a:r>
              <a:rPr lang="ky-KG" sz="2800" b="1" dirty="0" smtClean="0">
                <a:solidFill>
                  <a:schemeClr val="tx2">
                    <a:lumMod val="75000"/>
                  </a:schemeClr>
                </a:solidFill>
                <a:latin typeface="Times New Roman" panose="02020603050405020304" pitchFamily="18" charset="0"/>
                <a:cs typeface="Times New Roman" panose="02020603050405020304" pitchFamily="18" charset="0"/>
              </a:rPr>
              <a:t>ыргыз </a:t>
            </a:r>
            <a:r>
              <a:rPr lang="ky-KG" sz="2800" b="1" dirty="0">
                <a:solidFill>
                  <a:schemeClr val="tx2">
                    <a:lumMod val="75000"/>
                  </a:schemeClr>
                </a:solidFill>
                <a:latin typeface="Times New Roman" panose="02020603050405020304" pitchFamily="18" charset="0"/>
                <a:cs typeface="Times New Roman" panose="02020603050405020304" pitchFamily="18" charset="0"/>
              </a:rPr>
              <a:t>тилинин өнүгүшүнө салым кошууга </a:t>
            </a:r>
            <a:r>
              <a:rPr lang="ky-KG" sz="2800" b="1" dirty="0" smtClean="0">
                <a:solidFill>
                  <a:schemeClr val="tx2">
                    <a:lumMod val="75000"/>
                  </a:schemeClr>
                </a:solidFill>
                <a:latin typeface="Times New Roman" panose="02020603050405020304" pitchFamily="18" charset="0"/>
                <a:cs typeface="Times New Roman" panose="02020603050405020304" pitchFamily="18" charset="0"/>
              </a:rPr>
              <a:t>үндөө, </a:t>
            </a:r>
            <a:r>
              <a:rPr lang="ky-KG" sz="2800" b="1" dirty="0">
                <a:solidFill>
                  <a:schemeClr val="tx2">
                    <a:lumMod val="75000"/>
                  </a:schemeClr>
                </a:solidFill>
                <a:latin typeface="Times New Roman" panose="02020603050405020304" pitchFamily="18" charset="0"/>
                <a:cs typeface="Times New Roman" panose="02020603050405020304" pitchFamily="18" charset="0"/>
              </a:rPr>
              <a:t>э</a:t>
            </a:r>
            <a:r>
              <a:rPr lang="ky-KG" sz="2800" b="1" dirty="0" smtClean="0">
                <a:solidFill>
                  <a:schemeClr val="tx2">
                    <a:lumMod val="75000"/>
                  </a:schemeClr>
                </a:solidFill>
                <a:latin typeface="Times New Roman" panose="02020603050405020304" pitchFamily="18" charset="0"/>
                <a:cs typeface="Times New Roman" panose="02020603050405020304" pitchFamily="18" charset="0"/>
              </a:rPr>
              <a:t>не </a:t>
            </a:r>
            <a:r>
              <a:rPr lang="ky-KG" sz="2800" b="1" dirty="0">
                <a:solidFill>
                  <a:schemeClr val="tx2">
                    <a:lumMod val="75000"/>
                  </a:schemeClr>
                </a:solidFill>
                <a:latin typeface="Times New Roman" panose="02020603050405020304" pitchFamily="18" charset="0"/>
                <a:cs typeface="Times New Roman" panose="02020603050405020304" pitchFamily="18" charset="0"/>
              </a:rPr>
              <a:t>тилин сүйүүгө тарбиялоо менен чыгармачылык жөндөмдүүлүктөрүн өстүрүү максатында аралыктан </a:t>
            </a:r>
            <a:r>
              <a:rPr lang="ky-KG" sz="2800" b="1" dirty="0" smtClean="0">
                <a:solidFill>
                  <a:schemeClr val="tx2">
                    <a:lumMod val="75000"/>
                  </a:schemeClr>
                </a:solidFill>
                <a:latin typeface="Times New Roman" panose="02020603050405020304" pitchFamily="18" charset="0"/>
                <a:cs typeface="Times New Roman" panose="02020603050405020304" pitchFamily="18" charset="0"/>
              </a:rPr>
              <a:t>5-класстардын </a:t>
            </a:r>
            <a:r>
              <a:rPr lang="ky-KG" sz="2800" b="1" dirty="0">
                <a:solidFill>
                  <a:schemeClr val="tx2">
                    <a:lumMod val="75000"/>
                  </a:schemeClr>
                </a:solidFill>
                <a:latin typeface="Times New Roman" panose="02020603050405020304" pitchFamily="18" charset="0"/>
                <a:cs typeface="Times New Roman" panose="02020603050405020304" pitchFamily="18" charset="0"/>
              </a:rPr>
              <a:t>арасында көркөм ыр окуу, 7-8-класстардын арасында ыр чыгаруу, 9-класстардын арасында “ Эне тилим-байлыгым, баа жеткис мурасым” темасында дил баяндар конкурстары жана 6-класстар арасында “ Ата журт, ата мурасы, эне тил элдин биримдиги – кыргыз элинин баа жеткис байлыгы” темасында сүрөт конкурсу болуп </a:t>
            </a:r>
            <a:r>
              <a:rPr lang="ky-KG" sz="2800" b="1" dirty="0" smtClean="0">
                <a:solidFill>
                  <a:schemeClr val="tx2">
                    <a:lumMod val="75000"/>
                  </a:schemeClr>
                </a:solidFill>
                <a:latin typeface="Times New Roman" panose="02020603050405020304" pitchFamily="18" charset="0"/>
                <a:cs typeface="Times New Roman" panose="02020603050405020304" pitchFamily="18" charset="0"/>
              </a:rPr>
              <a:t>өттү;</a:t>
            </a:r>
            <a:endParaRPr lang="ru-RU" sz="2800" b="1"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942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154546"/>
            <a:ext cx="12282152" cy="7141335"/>
          </a:xfrm>
          <a:prstGeom prst="rect">
            <a:avLst/>
          </a:prstGeom>
        </p:spPr>
      </p:pic>
      <p:sp>
        <p:nvSpPr>
          <p:cNvPr id="3" name="Прямоугольник 2"/>
          <p:cNvSpPr/>
          <p:nvPr/>
        </p:nvSpPr>
        <p:spPr>
          <a:xfrm>
            <a:off x="437881" y="309092"/>
            <a:ext cx="11264123" cy="6709529"/>
          </a:xfrm>
          <a:prstGeom prst="rect">
            <a:avLst/>
          </a:prstGeom>
        </p:spPr>
        <p:txBody>
          <a:bodyPr wrap="square">
            <a:spAutoFit/>
          </a:bodyPr>
          <a:lstStyle/>
          <a:p>
            <a:pPr marL="342900" lvl="0" indent="-342900">
              <a:buFont typeface="Wingdings" pitchFamily="2" charset="2"/>
              <a:buChar char="Ø"/>
            </a:pPr>
            <a:r>
              <a:rPr lang="ky-KG" sz="2800" b="1" dirty="0" smtClean="0">
                <a:solidFill>
                  <a:srgbClr val="002060"/>
                </a:solidFill>
                <a:latin typeface="Times New Roman" panose="02020603050405020304" pitchFamily="18" charset="0"/>
                <a:cs typeface="Times New Roman" panose="02020603050405020304" pitchFamily="18" charset="0"/>
              </a:rPr>
              <a:t>1-октябрь Эл аралык карылар күнүнɵ карата</a:t>
            </a:r>
            <a:r>
              <a:rPr lang="ru-RU" sz="2800" b="1" dirty="0" smtClean="0">
                <a:solidFill>
                  <a:srgbClr val="002060"/>
                </a:solidFill>
                <a:latin typeface="Times New Roman" panose="02020603050405020304" pitchFamily="18" charset="0"/>
                <a:cs typeface="Times New Roman" panose="02020603050405020304" pitchFamily="18" charset="0"/>
              </a:rPr>
              <a:t> </a:t>
            </a:r>
            <a:r>
              <a:rPr lang="ky-KG" sz="2800" b="1" dirty="0" smtClean="0">
                <a:solidFill>
                  <a:srgbClr val="002060"/>
                </a:solidFill>
                <a:latin typeface="Times New Roman" panose="02020603050405020304" pitchFamily="18" charset="0"/>
                <a:cs typeface="Times New Roman" panose="02020603050405020304" pitchFamily="18" charset="0"/>
              </a:rPr>
              <a:t>10-класстардын арасында аралыктан “Карысы бардын-ырысы бар” темасында видеороликтор конкурсу өткөрүлдү</a:t>
            </a:r>
            <a:r>
              <a:rPr lang="ky-KG" sz="2800" b="1" dirty="0">
                <a:solidFill>
                  <a:srgbClr val="002060"/>
                </a:solidFill>
                <a:latin typeface="Times New Roman" panose="02020603050405020304" pitchFamily="18" charset="0"/>
                <a:cs typeface="Times New Roman" panose="02020603050405020304" pitchFamily="18" charset="0"/>
              </a:rPr>
              <a:t>;</a:t>
            </a:r>
            <a:endParaRPr lang="ky-KG" sz="2800" b="1" dirty="0" smtClean="0">
              <a:solidFill>
                <a:srgbClr val="002060"/>
              </a:solidFill>
              <a:latin typeface="Times New Roman" panose="02020603050405020304" pitchFamily="18" charset="0"/>
              <a:cs typeface="Times New Roman" panose="02020603050405020304" pitchFamily="18" charset="0"/>
            </a:endParaRPr>
          </a:p>
          <a:p>
            <a:pPr lvl="0"/>
            <a:endParaRPr lang="ky-KG" sz="1400" b="1" dirty="0" smtClean="0">
              <a:solidFill>
                <a:srgbClr val="002060"/>
              </a:solidFill>
              <a:latin typeface="Times New Roman" panose="02020603050405020304" pitchFamily="18" charset="0"/>
              <a:cs typeface="Times New Roman" panose="02020603050405020304" pitchFamily="18" charset="0"/>
            </a:endParaRPr>
          </a:p>
          <a:p>
            <a:pPr marL="342900" lvl="0" indent="-342900">
              <a:buFont typeface="Wingdings" pitchFamily="2" charset="2"/>
              <a:buChar char="Ø"/>
            </a:pPr>
            <a:r>
              <a:rPr lang="ky-KG" sz="2800" b="1" dirty="0" smtClean="0">
                <a:solidFill>
                  <a:srgbClr val="002060"/>
                </a:solidFill>
                <a:latin typeface="Times New Roman" panose="02020603050405020304" pitchFamily="18" charset="0"/>
                <a:cs typeface="Times New Roman" panose="02020603050405020304" pitchFamily="18" charset="0"/>
              </a:rPr>
              <a:t> </a:t>
            </a:r>
            <a:r>
              <a:rPr lang="ky-KG" sz="2800" b="1" dirty="0">
                <a:solidFill>
                  <a:srgbClr val="002060"/>
                </a:solidFill>
                <a:latin typeface="Times New Roman" panose="02020603050405020304" pitchFamily="18" charset="0"/>
                <a:cs typeface="Times New Roman" panose="02020603050405020304" pitchFamily="18" charset="0"/>
              </a:rPr>
              <a:t>5-октябрь мугалимдер күнүнө карата 11-класстардын арасында аралыктан “Мугалим – мөмөлүү  дарак” темасында куттуктоо видеоролигинин конкурсу болуп </a:t>
            </a:r>
            <a:r>
              <a:rPr lang="ky-KG" sz="2800" b="1" dirty="0" smtClean="0">
                <a:solidFill>
                  <a:srgbClr val="002060"/>
                </a:solidFill>
                <a:latin typeface="Times New Roman" panose="02020603050405020304" pitchFamily="18" charset="0"/>
                <a:cs typeface="Times New Roman" panose="02020603050405020304" pitchFamily="18" charset="0"/>
              </a:rPr>
              <a:t>өттү;</a:t>
            </a:r>
          </a:p>
          <a:p>
            <a:pPr lvl="0"/>
            <a:endParaRPr lang="ky-KG" sz="1600" b="1" dirty="0" smtClean="0">
              <a:solidFill>
                <a:srgbClr val="002060"/>
              </a:solidFill>
              <a:latin typeface="Times New Roman" panose="02020603050405020304" pitchFamily="18" charset="0"/>
              <a:cs typeface="Times New Roman" panose="02020603050405020304" pitchFamily="18" charset="0"/>
            </a:endParaRPr>
          </a:p>
          <a:p>
            <a:pPr marL="342900" lvl="0" indent="-342900">
              <a:buFont typeface="Wingdings" pitchFamily="2" charset="2"/>
              <a:buChar char="Ø"/>
            </a:pPr>
            <a:r>
              <a:rPr lang="ky-KG" sz="2800" b="1" dirty="0" smtClean="0">
                <a:solidFill>
                  <a:srgbClr val="002060"/>
                </a:solidFill>
                <a:latin typeface="Times New Roman" panose="02020603050405020304" pitchFamily="18" charset="0"/>
                <a:cs typeface="Times New Roman" panose="02020603050405020304" pitchFamily="18" charset="0"/>
              </a:rPr>
              <a:t> </a:t>
            </a:r>
            <a:r>
              <a:rPr lang="ky-KG" sz="2800" b="1" dirty="0">
                <a:solidFill>
                  <a:srgbClr val="002060"/>
                </a:solidFill>
                <a:latin typeface="Times New Roman" panose="02020603050405020304" pitchFamily="18" charset="0"/>
                <a:cs typeface="Times New Roman" panose="02020603050405020304" pitchFamily="18" charset="0"/>
              </a:rPr>
              <a:t>Окуучулардын өздүк көркөм чыгармачылыгын жана шык-жөндөмүн ойготуу менен көркөм-эстетикалык маданий жөндөмүн өстүрүү максатында 3-4-класстар арасында аралыктан “Алтын күз” жана “Күз берекеси” темаларында жашылча жемиштерден, дан өсүмдүктөрдөн түзүлгөн композициялар боюнча видеороликтер конкурсу </a:t>
            </a:r>
            <a:r>
              <a:rPr lang="ky-KG" sz="2800" b="1" dirty="0" smtClean="0">
                <a:solidFill>
                  <a:srgbClr val="002060"/>
                </a:solidFill>
                <a:latin typeface="Times New Roman" panose="02020603050405020304" pitchFamily="18" charset="0"/>
                <a:cs typeface="Times New Roman" panose="02020603050405020304" pitchFamily="18" charset="0"/>
              </a:rPr>
              <a:t>өткөрүлдү.</a:t>
            </a:r>
          </a:p>
          <a:p>
            <a:pPr marL="342900" lvl="0" indent="-342900">
              <a:buFont typeface="Wingdings" pitchFamily="2" charset="2"/>
              <a:buChar char="Ø"/>
            </a:pPr>
            <a:endParaRPr lang="ky-KG" sz="2800" b="1" dirty="0" smtClean="0">
              <a:solidFill>
                <a:srgbClr val="002060"/>
              </a:solidFill>
              <a:latin typeface="Times New Roman" panose="02020603050405020304" pitchFamily="18" charset="0"/>
              <a:cs typeface="Times New Roman" panose="02020603050405020304" pitchFamily="18" charset="0"/>
            </a:endParaRPr>
          </a:p>
          <a:p>
            <a:pPr marL="342900" lvl="0" indent="-342900">
              <a:buFont typeface="Wingdings" pitchFamily="2" charset="2"/>
              <a:buChar char="Ø"/>
            </a:pPr>
            <a:endParaRPr lang="ru-RU" sz="2800" b="1" dirty="0">
              <a:solidFill>
                <a:srgbClr val="002060"/>
              </a:solidFill>
            </a:endParaRPr>
          </a:p>
        </p:txBody>
      </p:sp>
    </p:spTree>
    <p:extLst>
      <p:ext uri="{BB962C8B-B14F-4D97-AF65-F5344CB8AC3E}">
        <p14:creationId xmlns:p14="http://schemas.microsoft.com/office/powerpoint/2010/main" val="22098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83335"/>
            <a:ext cx="12282152" cy="7141335"/>
          </a:xfrm>
          <a:prstGeom prst="rect">
            <a:avLst/>
          </a:prstGeom>
        </p:spPr>
      </p:pic>
      <p:sp>
        <p:nvSpPr>
          <p:cNvPr id="4" name="Прямоугольник 3"/>
          <p:cNvSpPr/>
          <p:nvPr/>
        </p:nvSpPr>
        <p:spPr>
          <a:xfrm>
            <a:off x="412124" y="772732"/>
            <a:ext cx="11127346" cy="4616648"/>
          </a:xfrm>
          <a:prstGeom prst="rect">
            <a:avLst/>
          </a:prstGeom>
        </p:spPr>
        <p:txBody>
          <a:bodyPr wrap="square">
            <a:spAutoFit/>
          </a:bodyPr>
          <a:lstStyle/>
          <a:p>
            <a:pPr marL="342900" lvl="0" indent="-342900">
              <a:buFont typeface="Wingdings" pitchFamily="2" charset="2"/>
              <a:buChar char="Ø"/>
            </a:pPr>
            <a:r>
              <a:rPr lang="ky-KG" sz="2800" b="1" dirty="0">
                <a:solidFill>
                  <a:srgbClr val="002060"/>
                </a:solidFill>
                <a:latin typeface="Times New Roman" panose="02020603050405020304" pitchFamily="18" charset="0"/>
                <a:cs typeface="Times New Roman" panose="02020603050405020304" pitchFamily="18" charset="0"/>
              </a:rPr>
              <a:t>1-декабрь бүткүл дүйнөлүк СПИДке каршы күрөшүү күнүнө карата 10-11-класстарда класстык саат өтүштү</a:t>
            </a:r>
            <a:r>
              <a:rPr lang="ky-KG" sz="2800" b="1" dirty="0" smtClean="0">
                <a:solidFill>
                  <a:srgbClr val="002060"/>
                </a:solidFill>
                <a:latin typeface="Times New Roman" panose="02020603050405020304" pitchFamily="18" charset="0"/>
                <a:cs typeface="Times New Roman" panose="02020603050405020304" pitchFamily="18" charset="0"/>
              </a:rPr>
              <a:t>;</a:t>
            </a:r>
          </a:p>
          <a:p>
            <a:pPr lvl="0"/>
            <a:endParaRPr lang="ru-RU" b="1" dirty="0">
              <a:solidFill>
                <a:srgbClr val="002060"/>
              </a:solidFill>
              <a:latin typeface="Times New Roman" panose="02020603050405020304" pitchFamily="18" charset="0"/>
              <a:cs typeface="Times New Roman" panose="02020603050405020304" pitchFamily="18" charset="0"/>
            </a:endParaRPr>
          </a:p>
          <a:p>
            <a:pPr marL="342900" lvl="0" indent="-342900">
              <a:buFont typeface="Wingdings" pitchFamily="2" charset="2"/>
              <a:buChar char="Ø"/>
            </a:pPr>
            <a:r>
              <a:rPr lang="ky-KG" sz="2800" b="1" dirty="0">
                <a:solidFill>
                  <a:srgbClr val="002060"/>
                </a:solidFill>
                <a:latin typeface="Times New Roman" panose="02020603050405020304" pitchFamily="18" charset="0"/>
                <a:cs typeface="Times New Roman" panose="02020603050405020304" pitchFamily="18" charset="0"/>
              </a:rPr>
              <a:t>4-декабрь Манас күнүнө карата мектеп-лицейдин кыргыз тили жана адабияты мугалими Деркембаев Талгат Зарылбекович тарабынан  чыгармачылык менен </a:t>
            </a:r>
            <a:r>
              <a:rPr lang="ky-KG" sz="2800" b="1" dirty="0" smtClean="0">
                <a:solidFill>
                  <a:srgbClr val="002060"/>
                </a:solidFill>
                <a:latin typeface="Times New Roman" panose="02020603050405020304" pitchFamily="18" charset="0"/>
                <a:cs typeface="Times New Roman" panose="02020603050405020304" pitchFamily="18" charset="0"/>
              </a:rPr>
              <a:t>видеоролик </a:t>
            </a:r>
            <a:r>
              <a:rPr lang="ky-KG" sz="2800" b="1" dirty="0">
                <a:solidFill>
                  <a:srgbClr val="002060"/>
                </a:solidFill>
                <a:latin typeface="Times New Roman" panose="02020603050405020304" pitchFamily="18" charset="0"/>
                <a:cs typeface="Times New Roman" panose="02020603050405020304" pitchFamily="18" charset="0"/>
              </a:rPr>
              <a:t>даярдалып, кураторлор тарабынан окуучуларга аралыктан жеткирилди</a:t>
            </a:r>
            <a:r>
              <a:rPr lang="ky-KG" sz="2800" b="1" dirty="0" smtClean="0">
                <a:solidFill>
                  <a:srgbClr val="002060"/>
                </a:solidFill>
                <a:latin typeface="Times New Roman" panose="02020603050405020304" pitchFamily="18" charset="0"/>
                <a:cs typeface="Times New Roman" panose="02020603050405020304" pitchFamily="18" charset="0"/>
              </a:rPr>
              <a:t>;</a:t>
            </a:r>
          </a:p>
          <a:p>
            <a:pPr lvl="0"/>
            <a:endParaRPr lang="ru-RU" b="1"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ky-KG" sz="2800" b="1" dirty="0">
                <a:solidFill>
                  <a:srgbClr val="002060"/>
                </a:solidFill>
                <a:latin typeface="Times New Roman" panose="02020603050405020304" pitchFamily="18" charset="0"/>
                <a:cs typeface="Times New Roman" panose="02020603050405020304" pitchFamily="18" charset="0"/>
              </a:rPr>
              <a:t>12-декабрь  залкар, улуу жазуучубуз Ч. Айтматовдун туулган күнүнө карата, жазуучунун чыгармачылыгына арналган “Бугу эне” темасында 5-класстар арасында сүрөт конкурсу болуп </a:t>
            </a:r>
            <a:r>
              <a:rPr lang="ky-KG" sz="2800" b="1" dirty="0" smtClean="0">
                <a:solidFill>
                  <a:srgbClr val="002060"/>
                </a:solidFill>
                <a:latin typeface="Times New Roman" panose="02020603050405020304" pitchFamily="18" charset="0"/>
                <a:cs typeface="Times New Roman" panose="02020603050405020304" pitchFamily="18" charset="0"/>
              </a:rPr>
              <a:t>өттү; </a:t>
            </a:r>
            <a:endParaRPr lang="ky-KG"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98278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1329</TotalTime>
  <Words>1365</Words>
  <Application>Microsoft Office PowerPoint</Application>
  <PresentationFormat>Широкоэкранный</PresentationFormat>
  <Paragraphs>161</Paragraphs>
  <Slides>35</Slides>
  <Notes>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35</vt:i4>
      </vt:variant>
    </vt:vector>
  </HeadingPairs>
  <TitlesOfParts>
    <vt:vector size="43" baseType="lpstr">
      <vt:lpstr>Arial</vt:lpstr>
      <vt:lpstr>Calibri</vt:lpstr>
      <vt:lpstr>Cambria Math</vt:lpstr>
      <vt:lpstr>Sitka Banner</vt:lpstr>
      <vt:lpstr>Symbol</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User</cp:lastModifiedBy>
  <cp:revision>116</cp:revision>
  <dcterms:created xsi:type="dcterms:W3CDTF">2020-01-09T06:26:17Z</dcterms:created>
  <dcterms:modified xsi:type="dcterms:W3CDTF">2021-09-10T09:15:23Z</dcterms:modified>
</cp:coreProperties>
</file>