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31" r:id="rId2"/>
    <p:sldMasterId id="2147483743" r:id="rId3"/>
  </p:sldMasterIdLst>
  <p:sldIdLst>
    <p:sldId id="256" r:id="rId4"/>
    <p:sldId id="257" r:id="rId5"/>
    <p:sldId id="258" r:id="rId6"/>
    <p:sldId id="259" r:id="rId7"/>
    <p:sldId id="273" r:id="rId8"/>
    <p:sldId id="261" r:id="rId9"/>
    <p:sldId id="278" r:id="rId10"/>
    <p:sldId id="280" r:id="rId11"/>
    <p:sldId id="281" r:id="rId12"/>
    <p:sldId id="274" r:id="rId13"/>
    <p:sldId id="276" r:id="rId14"/>
    <p:sldId id="277" r:id="rId15"/>
    <p:sldId id="270" r:id="rId16"/>
    <p:sldId id="269" r:id="rId17"/>
    <p:sldId id="271" r:id="rId18"/>
    <p:sldId id="272" r:id="rId19"/>
    <p:sldId id="275" r:id="rId20"/>
  </p:sldIdLst>
  <p:sldSz cx="12192000" cy="6858000"/>
  <p:notesSz cx="6742113"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80" autoAdjust="0"/>
    <p:restoredTop sz="94660"/>
  </p:normalViewPr>
  <p:slideViewPr>
    <p:cSldViewPr snapToGrid="0">
      <p:cViewPr varScale="1">
        <p:scale>
          <a:sx n="106" d="100"/>
          <a:sy n="106" d="100"/>
        </p:scale>
        <p:origin x="144"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52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4911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119302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48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275093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543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87623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93C785-4B6A-4A1A-ACC4-9D0E1D28EBEB}" type="datetimeFigureOut">
              <a:rPr lang="ru-RU" smtClean="0"/>
              <a:t>16.03.2025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372871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93C785-4B6A-4A1A-ACC4-9D0E1D28EBEB}" type="datetimeFigureOut">
              <a:rPr lang="ru-RU" smtClean="0"/>
              <a:t>16.03.2025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158450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93C785-4B6A-4A1A-ACC4-9D0E1D28EBEB}" type="datetimeFigureOut">
              <a:rPr lang="ru-RU" smtClean="0"/>
              <a:t>16.03.2025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42016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571E0C-0B2F-4F27-B723-A0DB3ED09BBB}" type="slidenum">
              <a:rPr lang="ru-RU" smtClean="0"/>
              <a:t>‹#›</a:t>
            </a:fld>
            <a:endParaRPr lang="ru-RU"/>
          </a:p>
        </p:txBody>
      </p:sp>
    </p:spTree>
    <p:extLst>
      <p:ext uri="{BB962C8B-B14F-4D97-AF65-F5344CB8AC3E}">
        <p14:creationId xmlns:p14="http://schemas.microsoft.com/office/powerpoint/2010/main" val="194367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3818281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2790823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1949562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781737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4202858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964622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4189666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3310865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C93C785-4B6A-4A1A-ACC4-9D0E1D28EBEB}" type="datetimeFigureOut">
              <a:rPr lang="ru-RU" smtClean="0"/>
              <a:t>16.03.2025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2855551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C93C785-4B6A-4A1A-ACC4-9D0E1D28EBEB}" type="datetimeFigureOut">
              <a:rPr lang="ru-RU" smtClean="0"/>
              <a:t>16.03.2025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2748266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3C785-4B6A-4A1A-ACC4-9D0E1D28EBEB}" type="datetimeFigureOut">
              <a:rPr lang="ru-RU" smtClean="0"/>
              <a:t>16.03.2025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12720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193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1472032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1761700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135900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C93C785-4B6A-4A1A-ACC4-9D0E1D28EBEB}" type="datetimeFigureOut">
              <a:rPr lang="ru-RU" smtClean="0"/>
              <a:t>16.03.2025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253482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13822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93C785-4B6A-4A1A-ACC4-9D0E1D28EBEB}" type="datetimeFigureOut">
              <a:rPr lang="ru-RU" smtClean="0"/>
              <a:t>16.03.2025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52525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93C785-4B6A-4A1A-ACC4-9D0E1D28EBEB}" type="datetimeFigureOut">
              <a:rPr lang="ru-RU" smtClean="0"/>
              <a:t>16.03.2025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229927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93C785-4B6A-4A1A-ACC4-9D0E1D28EBEB}" type="datetimeFigureOut">
              <a:rPr lang="ru-RU" smtClean="0"/>
              <a:t>16.03.2025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227963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571E0C-0B2F-4F27-B723-A0DB3ED09BBB}" type="slidenum">
              <a:rPr lang="ru-RU" smtClean="0"/>
              <a:t>‹#›</a:t>
            </a:fld>
            <a:endParaRPr lang="ru-RU"/>
          </a:p>
        </p:txBody>
      </p:sp>
    </p:spTree>
    <p:extLst>
      <p:ext uri="{BB962C8B-B14F-4D97-AF65-F5344CB8AC3E}">
        <p14:creationId xmlns:p14="http://schemas.microsoft.com/office/powerpoint/2010/main" val="129618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3C785-4B6A-4A1A-ACC4-9D0E1D28EBEB}" type="datetimeFigureOut">
              <a:rPr lang="ru-RU" smtClean="0"/>
              <a:t>16.03.2025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71E0C-0B2F-4F27-B723-A0DB3ED09BBB}" type="slidenum">
              <a:rPr lang="ru-RU" smtClean="0"/>
              <a:t>‹#›</a:t>
            </a:fld>
            <a:endParaRPr lang="ru-RU"/>
          </a:p>
        </p:txBody>
      </p:sp>
    </p:spTree>
    <p:extLst>
      <p:ext uri="{BB962C8B-B14F-4D97-AF65-F5344CB8AC3E}">
        <p14:creationId xmlns:p14="http://schemas.microsoft.com/office/powerpoint/2010/main" val="62449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93C785-4B6A-4A1A-ACC4-9D0E1D28EBEB}" type="datetimeFigureOut">
              <a:rPr lang="ru-RU" smtClean="0"/>
              <a:t>16.03.2025</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571E0C-0B2F-4F27-B723-A0DB3ED09BBB}"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9502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93C785-4B6A-4A1A-ACC4-9D0E1D28EBEB}" type="datetimeFigureOut">
              <a:rPr lang="ru-RU" smtClean="0"/>
              <a:t>16.03.2025</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571E0C-0B2F-4F27-B723-A0DB3ED09BBB}"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08706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3C785-4B6A-4A1A-ACC4-9D0E1D28EBEB}" type="datetimeFigureOut">
              <a:rPr lang="ru-RU" smtClean="0"/>
              <a:t>16.03.2025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1E0C-0B2F-4F27-B723-A0DB3ED09BBB}" type="slidenum">
              <a:rPr lang="ru-RU" smtClean="0"/>
              <a:t>‹#›</a:t>
            </a:fld>
            <a:endParaRPr lang="ru-RU"/>
          </a:p>
        </p:txBody>
      </p:sp>
    </p:spTree>
    <p:extLst>
      <p:ext uri="{BB962C8B-B14F-4D97-AF65-F5344CB8AC3E}">
        <p14:creationId xmlns:p14="http://schemas.microsoft.com/office/powerpoint/2010/main" val="136534904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545" y="2768283"/>
            <a:ext cx="9308951" cy="1663868"/>
          </a:xfrm>
        </p:spPr>
        <p:txBody>
          <a:bodyPr>
            <a:normAutofit fontScale="90000"/>
          </a:bodyPr>
          <a:lstStyle/>
          <a:p>
            <a:r>
              <a:rPr lang="ky-KG" dirty="0">
                <a:latin typeface="Arial" panose="020B0604020202020204" pitchFamily="34" charset="0"/>
                <a:cs typeface="Arial" panose="020B0604020202020204" pitchFamily="34" charset="0"/>
              </a:rPr>
              <a:t>Билим  берүүнүн сапатын өнүктүрүү департаменти</a:t>
            </a:r>
            <a:endParaRPr lang="ru-RU" dirty="0">
              <a:latin typeface="Arial" panose="020B0604020202020204" pitchFamily="34" charset="0"/>
              <a:cs typeface="Arial" panose="020B0604020202020204" pitchFamily="34" charset="0"/>
            </a:endParaRPr>
          </a:p>
        </p:txBody>
      </p:sp>
      <p:pic>
        <p:nvPicPr>
          <p:cNvPr id="4" name="Рисунок 1"/>
          <p:cNvPicPr/>
          <p:nvPr/>
        </p:nvPicPr>
        <p:blipFill rotWithShape="1">
          <a:blip r:embed="rId2"/>
          <a:srcRect b="49865"/>
          <a:stretch/>
        </p:blipFill>
        <p:spPr>
          <a:xfrm>
            <a:off x="75304" y="86061"/>
            <a:ext cx="12037807" cy="1785770"/>
          </a:xfrm>
          <a:prstGeom prst="rect">
            <a:avLst/>
          </a:prstGeom>
        </p:spPr>
      </p:pic>
    </p:spTree>
    <p:extLst>
      <p:ext uri="{BB962C8B-B14F-4D97-AF65-F5344CB8AC3E}">
        <p14:creationId xmlns:p14="http://schemas.microsoft.com/office/powerpoint/2010/main" val="351879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32111" t="24516" r="18040" b="6782"/>
          <a:stretch/>
        </p:blipFill>
        <p:spPr bwMode="auto">
          <a:xfrm>
            <a:off x="403655" y="131805"/>
            <a:ext cx="11491782" cy="65820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803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2420" t="39906" r="18183" b="41923"/>
          <a:stretch/>
        </p:blipFill>
        <p:spPr bwMode="auto">
          <a:xfrm>
            <a:off x="1037968" y="172762"/>
            <a:ext cx="9675340" cy="13716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32328" t="42679" r="17734" b="6234"/>
          <a:stretch/>
        </p:blipFill>
        <p:spPr bwMode="auto">
          <a:xfrm>
            <a:off x="1037967" y="3200634"/>
            <a:ext cx="9761837" cy="353379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32323" t="17136" r="17990" b="70435"/>
          <a:stretch/>
        </p:blipFill>
        <p:spPr bwMode="auto">
          <a:xfrm>
            <a:off x="1037968" y="1952367"/>
            <a:ext cx="9675340" cy="1050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833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8697" t="24461" r="23897" b="45473"/>
          <a:stretch/>
        </p:blipFill>
        <p:spPr bwMode="auto">
          <a:xfrm>
            <a:off x="160638" y="135924"/>
            <a:ext cx="5733534" cy="527633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39090" t="21974" r="24330" b="9547"/>
          <a:stretch/>
        </p:blipFill>
        <p:spPr bwMode="auto">
          <a:xfrm>
            <a:off x="6104237" y="135924"/>
            <a:ext cx="5993027" cy="63637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494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992913"/>
              </p:ext>
            </p:extLst>
          </p:nvPr>
        </p:nvGraphicFramePr>
        <p:xfrm>
          <a:off x="972065" y="1398163"/>
          <a:ext cx="10184060" cy="4869307"/>
        </p:xfrm>
        <a:graphic>
          <a:graphicData uri="http://schemas.openxmlformats.org/drawingml/2006/table">
            <a:tbl>
              <a:tblPr firstRow="1" firstCol="1" bandRow="1">
                <a:tableStyleId>{5C22544A-7EE6-4342-B048-85BDC9FD1C3A}</a:tableStyleId>
              </a:tblPr>
              <a:tblGrid>
                <a:gridCol w="2487827">
                  <a:extLst>
                    <a:ext uri="{9D8B030D-6E8A-4147-A177-3AD203B41FA5}">
                      <a16:colId xmlns:a16="http://schemas.microsoft.com/office/drawing/2014/main" val="20000"/>
                    </a:ext>
                  </a:extLst>
                </a:gridCol>
                <a:gridCol w="5048737">
                  <a:extLst>
                    <a:ext uri="{9D8B030D-6E8A-4147-A177-3AD203B41FA5}">
                      <a16:colId xmlns:a16="http://schemas.microsoft.com/office/drawing/2014/main" val="20001"/>
                    </a:ext>
                  </a:extLst>
                </a:gridCol>
                <a:gridCol w="2647496">
                  <a:extLst>
                    <a:ext uri="{9D8B030D-6E8A-4147-A177-3AD203B41FA5}">
                      <a16:colId xmlns:a16="http://schemas.microsoft.com/office/drawing/2014/main" val="20002"/>
                    </a:ext>
                  </a:extLst>
                </a:gridCol>
              </a:tblGrid>
              <a:tr h="174901">
                <a:tc rowSpan="2">
                  <a:txBody>
                    <a:bodyPr/>
                    <a:lstStyle/>
                    <a:p>
                      <a:pPr algn="ctr">
                        <a:lnSpc>
                          <a:spcPct val="107000"/>
                        </a:lnSpc>
                        <a:spcAft>
                          <a:spcPts val="0"/>
                        </a:spcAft>
                      </a:pPr>
                      <a:r>
                        <a:rPr lang="ky-KG" sz="1400" dirty="0">
                          <a:solidFill>
                            <a:srgbClr val="002060"/>
                          </a:solidFill>
                          <a:effectLst/>
                          <a:latin typeface="Arial" panose="020B0604020202020204" pitchFamily="34" charset="0"/>
                          <a:cs typeface="Arial" panose="020B0604020202020204" pitchFamily="34" charset="0"/>
                        </a:rPr>
                        <a:t>У</a:t>
                      </a:r>
                      <a:r>
                        <a:rPr lang="ru-RU" sz="1400" dirty="0" err="1">
                          <a:solidFill>
                            <a:srgbClr val="002060"/>
                          </a:solidFill>
                          <a:effectLst/>
                          <a:latin typeface="Arial" panose="020B0604020202020204" pitchFamily="34" charset="0"/>
                          <a:cs typeface="Arial" panose="020B0604020202020204" pitchFamily="34" charset="0"/>
                        </a:rPr>
                        <a:t>пайлар</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ky-KG" sz="1400" dirty="0">
                          <a:solidFill>
                            <a:srgbClr val="002060"/>
                          </a:solidFill>
                          <a:effectLst/>
                          <a:latin typeface="Arial" panose="020B0604020202020204" pitchFamily="34" charset="0"/>
                          <a:cs typeface="Arial" panose="020B0604020202020204" pitchFamily="34" charset="0"/>
                        </a:rPr>
                        <a:t>К</a:t>
                      </a:r>
                      <a:r>
                        <a:rPr lang="ru-RU" sz="1400" dirty="0" err="1">
                          <a:solidFill>
                            <a:srgbClr val="002060"/>
                          </a:solidFill>
                          <a:effectLst/>
                          <a:latin typeface="Arial" panose="020B0604020202020204" pitchFamily="34" charset="0"/>
                          <a:cs typeface="Arial" panose="020B0604020202020204" pitchFamily="34" charset="0"/>
                        </a:rPr>
                        <a:t>атанын</a:t>
                      </a:r>
                      <a:r>
                        <a:rPr lang="ru-RU" sz="1400" dirty="0">
                          <a:solidFill>
                            <a:srgbClr val="002060"/>
                          </a:solidFill>
                          <a:effectLst/>
                          <a:latin typeface="Arial" panose="020B0604020202020204" pitchFamily="34" charset="0"/>
                          <a:cs typeface="Arial" panose="020B0604020202020204" pitchFamily="34" charset="0"/>
                        </a:rPr>
                        <a:t> </a:t>
                      </a:r>
                      <a:r>
                        <a:rPr lang="ky-KG" sz="1400" dirty="0">
                          <a:solidFill>
                            <a:srgbClr val="002060"/>
                          </a:solidFill>
                          <a:effectLst/>
                          <a:latin typeface="Arial" panose="020B0604020202020204" pitchFamily="34" charset="0"/>
                          <a:cs typeface="Arial" panose="020B0604020202020204" pitchFamily="34" charset="0"/>
                        </a:rPr>
                        <a:t>жалпы </a:t>
                      </a:r>
                      <a:r>
                        <a:rPr lang="ru-RU" sz="1400" dirty="0">
                          <a:solidFill>
                            <a:srgbClr val="002060"/>
                          </a:solidFill>
                          <a:effectLst/>
                          <a:latin typeface="Arial" panose="020B0604020202020204" pitchFamily="34" charset="0"/>
                          <a:cs typeface="Arial" panose="020B0604020202020204" pitchFamily="34" charset="0"/>
                        </a:rPr>
                        <a:t>саны</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rowSpan="2">
                  <a:txBody>
                    <a:bodyPr/>
                    <a:lstStyle/>
                    <a:p>
                      <a:pPr algn="ctr">
                        <a:lnSpc>
                          <a:spcPct val="107000"/>
                        </a:lnSpc>
                        <a:spcAft>
                          <a:spcPts val="0"/>
                        </a:spcAft>
                      </a:pPr>
                      <a:r>
                        <a:rPr lang="ru-RU" sz="1400" dirty="0" err="1">
                          <a:solidFill>
                            <a:srgbClr val="002060"/>
                          </a:solidFill>
                          <a:effectLst/>
                          <a:latin typeface="Arial" panose="020B0604020202020204" pitchFamily="34" charset="0"/>
                          <a:cs typeface="Arial" panose="020B0604020202020204" pitchFamily="34" charset="0"/>
                        </a:rPr>
                        <a:t>оңдоолордун</a:t>
                      </a:r>
                      <a:r>
                        <a:rPr lang="ru-RU" sz="1400" dirty="0">
                          <a:solidFill>
                            <a:srgbClr val="002060"/>
                          </a:solidFill>
                          <a:effectLst/>
                          <a:latin typeface="Arial" panose="020B0604020202020204" pitchFamily="34" charset="0"/>
                          <a:cs typeface="Arial" panose="020B0604020202020204" pitchFamily="34" charset="0"/>
                        </a:rPr>
                        <a:t> </a:t>
                      </a:r>
                      <a:r>
                        <a:rPr lang="ky-KG" sz="1400" dirty="0">
                          <a:solidFill>
                            <a:srgbClr val="002060"/>
                          </a:solidFill>
                          <a:effectLst/>
                          <a:latin typeface="Arial" panose="020B0604020202020204" pitchFamily="34" charset="0"/>
                          <a:cs typeface="Arial" panose="020B0604020202020204" pitchFamily="34" charset="0"/>
                        </a:rPr>
                        <a:t>жалпы </a:t>
                      </a:r>
                      <a:r>
                        <a:rPr lang="ru-RU" sz="1400" dirty="0">
                          <a:solidFill>
                            <a:srgbClr val="002060"/>
                          </a:solidFill>
                          <a:effectLst/>
                          <a:latin typeface="Arial" panose="020B0604020202020204" pitchFamily="34" charset="0"/>
                          <a:cs typeface="Arial" panose="020B0604020202020204" pitchFamily="34" charset="0"/>
                        </a:rPr>
                        <a:t>саны</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0"/>
                  </a:ext>
                </a:extLst>
              </a:tr>
              <a:tr h="174901">
                <a:tc vMerge="1">
                  <a:txBody>
                    <a:bodyPr/>
                    <a:lstStyle/>
                    <a:p>
                      <a:endParaRPr lang="ru-RU"/>
                    </a:p>
                  </a:txBody>
                  <a:tcPr/>
                </a:tc>
                <a:tc>
                  <a:txBody>
                    <a:bodyPr/>
                    <a:lstStyle/>
                    <a:p>
                      <a:pPr algn="ctr">
                        <a:lnSpc>
                          <a:spcPct val="107000"/>
                        </a:lnSpc>
                        <a:spcAft>
                          <a:spcPts val="0"/>
                        </a:spcAft>
                      </a:pPr>
                      <a:r>
                        <a:rPr lang="ru-RU" sz="1400" dirty="0" err="1">
                          <a:effectLst/>
                          <a:latin typeface="Arial" panose="020B0604020202020204" pitchFamily="34" charset="0"/>
                          <a:cs typeface="Arial" panose="020B0604020202020204" pitchFamily="34" charset="0"/>
                        </a:rPr>
                        <a:t>орфографиялык</a:t>
                      </a:r>
                      <a:r>
                        <a:rPr lang="ru-RU" sz="1400" dirty="0">
                          <a:effectLst/>
                          <a:latin typeface="Arial" panose="020B0604020202020204" pitchFamily="34" charset="0"/>
                          <a:cs typeface="Arial" panose="020B0604020202020204" pitchFamily="34" charset="0"/>
                        </a:rPr>
                        <a:t> </a:t>
                      </a:r>
                      <a:r>
                        <a:rPr lang="ru-RU" sz="1400" dirty="0" err="1">
                          <a:effectLst/>
                          <a:latin typeface="Arial" panose="020B0604020202020204" pitchFamily="34" charset="0"/>
                          <a:cs typeface="Arial" panose="020B0604020202020204" pitchFamily="34" charset="0"/>
                        </a:rPr>
                        <a:t>жана</a:t>
                      </a:r>
                      <a:r>
                        <a:rPr lang="ru-RU" sz="1400" dirty="0">
                          <a:effectLst/>
                          <a:latin typeface="Arial" panose="020B0604020202020204" pitchFamily="34" charset="0"/>
                          <a:cs typeface="Arial" panose="020B0604020202020204" pitchFamily="34" charset="0"/>
                        </a:rPr>
                        <a:t> </a:t>
                      </a:r>
                      <a:r>
                        <a:rPr lang="ru-RU" sz="1400" dirty="0" err="1">
                          <a:effectLst/>
                          <a:latin typeface="Arial" panose="020B0604020202020204" pitchFamily="34" charset="0"/>
                          <a:cs typeface="Arial" panose="020B0604020202020204" pitchFamily="34" charset="0"/>
                        </a:rPr>
                        <a:t>пунктуациялык</a:t>
                      </a:r>
                      <a:r>
                        <a:rPr lang="ru-RU" sz="1400" dirty="0">
                          <a:effectLst/>
                          <a:latin typeface="Arial" panose="020B0604020202020204" pitchFamily="34" charset="0"/>
                          <a:cs typeface="Arial" panose="020B0604020202020204" pitchFamily="34" charset="0"/>
                        </a:rPr>
                        <a:t> </a:t>
                      </a:r>
                      <a:r>
                        <a:rPr lang="ru-RU" sz="1400" dirty="0" err="1">
                          <a:effectLst/>
                          <a:latin typeface="Arial" panose="020B0604020202020204" pitchFamily="34" charset="0"/>
                          <a:cs typeface="Arial" panose="020B0604020202020204" pitchFamily="34" charset="0"/>
                        </a:rPr>
                        <a:t>биригип</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vMerge="1">
                  <a:txBody>
                    <a:bodyPr/>
                    <a:lstStyle/>
                    <a:p>
                      <a:endParaRPr lang="ru-RU"/>
                    </a:p>
                  </a:txBody>
                  <a:tcPr/>
                </a:tc>
                <a:extLst>
                  <a:ext uri="{0D108BD9-81ED-4DB2-BD59-A6C34878D82A}">
                    <a16:rowId xmlns:a16="http://schemas.microsoft.com/office/drawing/2014/main" val="10001"/>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20</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0</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0</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2"/>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19</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0</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3"/>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18</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4"/>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17</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2</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5"/>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16</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2</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6"/>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15</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3</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7"/>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14</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4</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8"/>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13</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4</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09"/>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12</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5</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0"/>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11</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6</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1"/>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10</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6</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4</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2"/>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9</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7</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4</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3"/>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8</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8</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4</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4"/>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7</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9</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4</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5"/>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6</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10</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4</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6"/>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5</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11</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7"/>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4</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12</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8"/>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3</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13</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19"/>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2</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14</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20"/>
                  </a:ext>
                </a:extLst>
              </a:tr>
              <a:tr h="174901">
                <a:tc>
                  <a:txBody>
                    <a:bodyPr/>
                    <a:lstStyle/>
                    <a:p>
                      <a:pPr algn="ctr">
                        <a:lnSpc>
                          <a:spcPct val="107000"/>
                        </a:lnSpc>
                        <a:spcAft>
                          <a:spcPts val="0"/>
                        </a:spcAft>
                      </a:pPr>
                      <a:r>
                        <a:rPr lang="ru-RU" sz="1400" dirty="0">
                          <a:solidFill>
                            <a:srgbClr val="002060"/>
                          </a:solidFill>
                          <a:effectLst/>
                          <a:latin typeface="Arial" panose="020B0604020202020204" pitchFamily="34" charset="0"/>
                          <a:cs typeface="Arial" panose="020B0604020202020204" pitchFamily="34" charset="0"/>
                        </a:rPr>
                        <a:t>1</a:t>
                      </a:r>
                      <a:r>
                        <a:rPr lang="ky-KG" sz="1400" dirty="0">
                          <a:solidFill>
                            <a:srgbClr val="002060"/>
                          </a:solidFill>
                          <a:effectLst/>
                          <a:latin typeface="Arial" panose="020B0604020202020204" pitchFamily="34" charset="0"/>
                          <a:cs typeface="Arial" panose="020B0604020202020204" pitchFamily="34" charset="0"/>
                        </a:rPr>
                        <a:t>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15</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21"/>
                  </a:ext>
                </a:extLst>
              </a:tr>
              <a:tr h="174901">
                <a:tc>
                  <a:txBody>
                    <a:bodyPr/>
                    <a:lstStyle/>
                    <a:p>
                      <a:pPr algn="ctr">
                        <a:lnSpc>
                          <a:spcPct val="107000"/>
                        </a:lnSpc>
                        <a:spcAft>
                          <a:spcPts val="0"/>
                        </a:spcAft>
                      </a:pPr>
                      <a:r>
                        <a:rPr lang="ky-KG" sz="1400" dirty="0">
                          <a:solidFill>
                            <a:srgbClr val="002060"/>
                          </a:solidFill>
                          <a:effectLst/>
                          <a:latin typeface="Arial" panose="020B0604020202020204" pitchFamily="34" charset="0"/>
                          <a:cs typeface="Arial" panose="020B0604020202020204" pitchFamily="34" charset="0"/>
                        </a:rPr>
                        <a:t>0 упай</a:t>
                      </a:r>
                      <a:endParaRPr lang="ru-RU"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ctr"/>
                </a:tc>
                <a:tc>
                  <a:txBody>
                    <a:bodyPr/>
                    <a:lstStyle/>
                    <a:p>
                      <a:pPr algn="ctr">
                        <a:lnSpc>
                          <a:spcPct val="107000"/>
                        </a:lnSpc>
                        <a:spcAft>
                          <a:spcPts val="0"/>
                        </a:spcAft>
                      </a:pPr>
                      <a:r>
                        <a:rPr lang="ru-RU" sz="1400">
                          <a:effectLst/>
                          <a:latin typeface="Arial" panose="020B0604020202020204" pitchFamily="34" charset="0"/>
                          <a:cs typeface="Arial" panose="020B0604020202020204" pitchFamily="34" charset="0"/>
                        </a:rPr>
                        <a:t>15</a:t>
                      </a:r>
                      <a:r>
                        <a:rPr lang="ky-KG" sz="1400">
                          <a:effectLst/>
                          <a:latin typeface="Arial" panose="020B0604020202020204" pitchFamily="34" charset="0"/>
                          <a:cs typeface="Arial" panose="020B0604020202020204" pitchFamily="34" charset="0"/>
                        </a:rPr>
                        <a:t> ашса</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tc>
                  <a:txBody>
                    <a:bodyPr/>
                    <a:lstStyle/>
                    <a:p>
                      <a:pPr algn="ctr">
                        <a:lnSpc>
                          <a:spcPct val="107000"/>
                        </a:lnSpc>
                        <a:spcAft>
                          <a:spcPts val="0"/>
                        </a:spcAft>
                      </a:pPr>
                      <a:r>
                        <a:rPr lang="ky-KG" sz="14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2964" marR="62964" marT="0" marB="0" anchor="b"/>
                </a:tc>
                <a:extLst>
                  <a:ext uri="{0D108BD9-81ED-4DB2-BD59-A6C34878D82A}">
                    <a16:rowId xmlns:a16="http://schemas.microsoft.com/office/drawing/2014/main" val="10022"/>
                  </a:ext>
                </a:extLst>
              </a:tr>
            </a:tbl>
          </a:graphicData>
        </a:graphic>
      </p:graphicFrame>
      <p:sp>
        <p:nvSpPr>
          <p:cNvPr id="5" name="Rectangle 1"/>
          <p:cNvSpPr>
            <a:spLocks noChangeArrowheads="1"/>
          </p:cNvSpPr>
          <p:nvPr/>
        </p:nvSpPr>
        <p:spPr bwMode="auto">
          <a:xfrm>
            <a:off x="-494138" y="197834"/>
            <a:ext cx="128616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y-KG"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rPr>
              <a:t>Тесттин жыйынтыктарын чыгаруу</a:t>
            </a:r>
            <a:r>
              <a:rPr kumimoji="0" lang="ky-KG" altLang="ru-RU"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endParaRPr kumimoji="0" lang="ru-RU" altLang="ru-RU" b="0" i="0" u="none" strike="noStrike" cap="none" normalizeH="0" baseline="0" dirty="0">
              <a:ln>
                <a:noFill/>
              </a:ln>
              <a:solidFill>
                <a:schemeClr val="tx1"/>
              </a:solidFill>
              <a:effectLst/>
              <a:cs typeface="Arial" panose="020B0604020202020204"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y-KG" altLang="ru-RU" b="0" i="0" u="none" strike="noStrike" cap="none" normalizeH="0" baseline="0" dirty="0">
                <a:ln>
                  <a:noFill/>
                </a:ln>
                <a:solidFill>
                  <a:schemeClr val="tx1"/>
                </a:solidFill>
                <a:effectLst/>
                <a:ea typeface="Calibri" panose="020F0502020204030204" pitchFamily="34" charset="0"/>
                <a:cs typeface="Arial" panose="020B0604020202020204" pitchFamily="34" charset="0"/>
              </a:rPr>
              <a:t>Жат жазуу </a:t>
            </a:r>
            <a:r>
              <a:rPr kumimoji="0" lang="kk-KZ" altLang="ru-RU" b="0" i="0" u="none" strike="noStrike" cap="none" normalizeH="0" baseline="0" dirty="0">
                <a:ln>
                  <a:noFill/>
                </a:ln>
                <a:solidFill>
                  <a:schemeClr val="tx1"/>
                </a:solidFill>
                <a:effectLst/>
                <a:ea typeface="Calibri" panose="020F0502020204030204" pitchFamily="34" charset="0"/>
                <a:cs typeface="Arial" panose="020B0604020202020204" pitchFamily="34" charset="0"/>
              </a:rPr>
              <a:t>бекитилген баалоо критерийлери менен бааланып, </a:t>
            </a:r>
            <a:r>
              <a:rPr kumimoji="0" lang="ky-KG" altLang="ru-RU" b="0" i="0" u="none" strike="noStrike" cap="none" normalizeH="0" baseline="0" dirty="0">
                <a:ln>
                  <a:noFill/>
                </a:ln>
                <a:solidFill>
                  <a:schemeClr val="tx1"/>
                </a:solidFill>
                <a:effectLst/>
                <a:ea typeface="Calibri" panose="020F0502020204030204" pitchFamily="34" charset="0"/>
                <a:cs typeface="Arial" panose="020B0604020202020204" pitchFamily="34" charset="0"/>
              </a:rPr>
              <a:t>максималдуу 20 упай</a:t>
            </a:r>
            <a:r>
              <a:rPr kumimoji="0" lang="ky-KG"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ky-KG" altLang="ru-RU" b="0" i="0" u="none" strike="noStrike" cap="none" normalizeH="0" baseline="0" dirty="0">
                <a:ln>
                  <a:noFill/>
                </a:ln>
                <a:solidFill>
                  <a:schemeClr val="tx1"/>
                </a:solidFill>
                <a:effectLst/>
                <a:ea typeface="Calibri" panose="020F0502020204030204" pitchFamily="34" charset="0"/>
                <a:cs typeface="Arial" panose="020B0604020202020204" pitchFamily="34" charset="0"/>
              </a:rPr>
              <a:t>коюлат</a:t>
            </a:r>
            <a:r>
              <a:rPr lang="en-US" altLang="ru-RU" dirty="0">
                <a:ea typeface="Calibri" panose="020F0502020204030204" pitchFamily="34" charset="0"/>
                <a:cs typeface="Arial" panose="020B0604020202020204" pitchFamily="34" charset="0"/>
              </a:rPr>
              <a:t>.</a:t>
            </a:r>
            <a:endParaRPr kumimoji="0" lang="ru-RU" altLang="ru-RU" b="0" i="0" u="none" strike="noStrike" cap="none" normalizeH="0" baseline="0" dirty="0">
              <a:ln>
                <a:noFill/>
              </a:ln>
              <a:solidFill>
                <a:schemeClr val="tx1"/>
              </a:solidFill>
              <a:effectLst/>
              <a:cs typeface="Arial" panose="020B0604020202020204"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y-KG"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rPr>
              <a:t>5-6</a:t>
            </a:r>
            <a:r>
              <a:rPr kumimoji="0" lang="kk-KZ"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rPr>
              <a:t>-класстар</a:t>
            </a:r>
            <a:r>
              <a:rPr kumimoji="0" lang="ky-KG"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rPr>
              <a:t>дын жат ж</a:t>
            </a:r>
            <a:r>
              <a:rPr kumimoji="0" lang="kk-KZ"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rPr>
              <a:t>азуу</a:t>
            </a:r>
            <a:r>
              <a:rPr kumimoji="0" lang="ky-KG"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rPr>
              <a:t>ну </a:t>
            </a:r>
            <a:r>
              <a:rPr kumimoji="0" lang="kk-KZ"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rPr>
              <a:t>баалоо критерийлери</a:t>
            </a:r>
            <a:endParaRPr kumimoji="0" lang="en-US" altLang="ru-RU" b="1"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altLang="ru-RU" b="0" i="0" u="none" strike="noStrike" cap="none" normalizeH="0" baseline="0" dirty="0">
                <a:ln>
                  <a:noFill/>
                </a:ln>
                <a:solidFill>
                  <a:schemeClr val="tx1"/>
                </a:solidFill>
                <a:effectLst/>
                <a:ea typeface="Calibri" panose="020F0502020204030204" pitchFamily="34" charset="0"/>
                <a:cs typeface="Arial" panose="020B0604020202020204" pitchFamily="34" charset="0"/>
              </a:rPr>
              <a:t>Жат жазууда орфографиялык, пунктуациялык каталар, жазуунун техникалары эске алынып, бир гана баа коюлат.</a:t>
            </a:r>
            <a:endParaRPr kumimoji="0" lang="kk-KZ" altLang="ru-RU"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59498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314" y="528336"/>
            <a:ext cx="11277600" cy="5078250"/>
          </a:xfrm>
          <a:prstGeom prst="rect">
            <a:avLst/>
          </a:prstGeom>
        </p:spPr>
        <p:txBody>
          <a:bodyPr wrap="square">
            <a:spAutoFit/>
          </a:bodyPr>
          <a:lstStyle/>
          <a:p>
            <a:pPr indent="285750" algn="just" fontAlgn="base">
              <a:lnSpc>
                <a:spcPct val="107000"/>
              </a:lnSpc>
              <a:spcAft>
                <a:spcPts val="0"/>
              </a:spcAft>
            </a:pPr>
            <a:r>
              <a:rPr lang="ky-KG" dirty="0">
                <a:latin typeface="Times New Roman" panose="02020603050405020304" pitchFamily="18" charset="0"/>
                <a:ea typeface="Calibri" panose="020F0502020204030204" pitchFamily="34" charset="0"/>
                <a:cs typeface="Times New Roman" panose="02020603050405020304" pitchFamily="18" charset="0"/>
              </a:rPr>
              <a:t>Ошондой эле айланадагы көрүнүштү, же мугалим сунуштаган сүрөт же көрүнүш тууралуу сүрөттөп баяндап берүүгө да мүмкүнчүлүк түзүлөт.</a:t>
            </a:r>
          </a:p>
          <a:p>
            <a:pPr indent="285750" algn="just" fontAlgn="base">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85750" algn="just" fontAlgn="base">
              <a:lnSpc>
                <a:spcPct val="107000"/>
              </a:lnSpc>
              <a:spcAft>
                <a:spcPts val="0"/>
              </a:spcAft>
            </a:pPr>
            <a:r>
              <a:rPr lang="ky-KG" dirty="0">
                <a:latin typeface="Times New Roman" panose="02020603050405020304" pitchFamily="18" charset="0"/>
                <a:ea typeface="Calibri" panose="020F0502020204030204" pitchFamily="34" charset="0"/>
                <a:cs typeface="Times New Roman" panose="02020603050405020304" pitchFamily="18" charset="0"/>
              </a:rPr>
              <a:t>Окуу программаларында (адабият, музыка сабактарындагы) үйрөнүүгө сунуш кылынган чыгармалардан жатка көркөм айтып берүү (мугалимдин жана окуучунун тандоосу боюнча макал-ылакаптар, табышмактар, жаңылмачтар, апыртмалар жана окулган чыгармалар боюнча өз ой-пикирлерин да билдирүүгө мугалим тарабынан шарт түзүлөт.</a:t>
            </a:r>
          </a:p>
          <a:p>
            <a:pPr indent="285750" algn="just" fontAlgn="base">
              <a:lnSpc>
                <a:spcPct val="107000"/>
              </a:lnSpc>
              <a:spcAft>
                <a:spcPts val="0"/>
              </a:spcAft>
            </a:pPr>
            <a:endParaRPr lang="ky-KG" dirty="0">
              <a:latin typeface="Times New Roman" panose="02020603050405020304" pitchFamily="18" charset="0"/>
              <a:ea typeface="Calibri" panose="020F0502020204030204" pitchFamily="34" charset="0"/>
              <a:cs typeface="Times New Roman" panose="02020603050405020304" pitchFamily="18" charset="0"/>
            </a:endParaRPr>
          </a:p>
          <a:p>
            <a:pPr indent="285750" algn="just" fontAlgn="base">
              <a:lnSpc>
                <a:spcPct val="107000"/>
              </a:lnSpc>
              <a:spcAft>
                <a:spcPts val="0"/>
              </a:spcAft>
            </a:pPr>
            <a:r>
              <a:rPr lang="ky-KG" dirty="0">
                <a:latin typeface="Times New Roman" panose="02020603050405020304" pitchFamily="18" charset="0"/>
                <a:ea typeface="Calibri" panose="020F0502020204030204" pitchFamily="34" charset="0"/>
                <a:cs typeface="Times New Roman" panose="02020603050405020304" pitchFamily="18" charset="0"/>
              </a:rPr>
              <a:t> Мисалы: «Манастын бала чагы» (үзүндү), Ч.Айтматов «Бугу Эне» (үзүндү) Ы.Шайбеков «Кайран эл» (үзүндү), А.Осмонов «Неге кечигет», «Бүкөн», «Кыргыз тоолору», С.Жусуев «Алакан». «Карагул ботом» (үзүндү), А.Токомбаев «Ай нурунда кышкы түн», «Жайкы таңда», М.Алыбаев «Ала-Тоого», «Соң-Көл», «Тянь-Шань», А.С.Пушкин «Балык жана балыкчы тууралуу жомок» (үзүндү), «Оп майда». «Бекбекей». «Шырылдаң». «Алдей-алдей, бөбөгүм». «Эр Төштүк» (үзүндү). «Каныкейдин Тайторуну чапканы» (үзүндү). Токтогул Сатылганов «Жеңижокту жоктоо» (үзүндү). Жеңижок Өтө уулу «Айтамын санат тобуна» (үзүндү). Барпы «Балдарга насыят» (үзүндү). А.Осмонов «Толубай сынчы» (үзүндү). Ж.Бөкөнбаев «Чептен эрдин күчү бек» (үзүндү). Ч.Айтматов «Биринчи мугалим» (үзүндү). М.Абылкасымова «Эстелик сүйлөйт» (үзүндү).</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0"/>
              </a:spcAft>
            </a:pPr>
            <a:r>
              <a:rPr lang="ky-KG"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08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9633391"/>
              </p:ext>
            </p:extLst>
          </p:nvPr>
        </p:nvGraphicFramePr>
        <p:xfrm>
          <a:off x="115330" y="868291"/>
          <a:ext cx="12019005" cy="606282"/>
        </p:xfrm>
        <a:graphic>
          <a:graphicData uri="http://schemas.openxmlformats.org/drawingml/2006/table">
            <a:tbl>
              <a:tblPr firstRow="1" firstCol="1" bandRow="1">
                <a:tableStyleId>{5C22544A-7EE6-4342-B048-85BDC9FD1C3A}</a:tableStyleId>
              </a:tblPr>
              <a:tblGrid>
                <a:gridCol w="12019005">
                  <a:extLst>
                    <a:ext uri="{9D8B030D-6E8A-4147-A177-3AD203B41FA5}">
                      <a16:colId xmlns:a16="http://schemas.microsoft.com/office/drawing/2014/main" val="20000"/>
                    </a:ext>
                  </a:extLst>
                </a:gridCol>
              </a:tblGrid>
              <a:tr h="606282">
                <a:tc>
                  <a:txBody>
                    <a:bodyPr/>
                    <a:lstStyle/>
                    <a:p>
                      <a:pPr indent="378460">
                        <a:lnSpc>
                          <a:spcPct val="107000"/>
                        </a:lnSpc>
                        <a:spcAft>
                          <a:spcPts val="0"/>
                        </a:spcAft>
                      </a:pPr>
                      <a:r>
                        <a:rPr lang="ky-KG" sz="2400" dirty="0">
                          <a:effectLst/>
                          <a:latin typeface="Arial" panose="020B0604020202020204" pitchFamily="34" charset="0"/>
                          <a:cs typeface="Arial" panose="020B0604020202020204" pitchFamily="34" charset="0"/>
                        </a:rPr>
                        <a:t>5-6</a:t>
                      </a:r>
                      <a:r>
                        <a:rPr lang="kk-KZ" sz="2400" dirty="0">
                          <a:effectLst/>
                          <a:latin typeface="Arial" panose="020B0604020202020204" pitchFamily="34" charset="0"/>
                          <a:cs typeface="Arial" panose="020B0604020202020204" pitchFamily="34" charset="0"/>
                        </a:rPr>
                        <a:t>-класстард</a:t>
                      </a:r>
                      <a:r>
                        <a:rPr lang="ky-KG" sz="2400" dirty="0">
                          <a:effectLst/>
                          <a:latin typeface="Arial" panose="020B0604020202020204" pitchFamily="34" charset="0"/>
                          <a:cs typeface="Arial" panose="020B0604020202020204" pitchFamily="34" charset="0"/>
                        </a:rPr>
                        <a:t>ын окуучуларынын сүйлөө субтестин</a:t>
                      </a:r>
                      <a:r>
                        <a:rPr lang="kk-KZ" sz="2400" dirty="0">
                          <a:effectLst/>
                          <a:latin typeface="Arial" panose="020B0604020202020204" pitchFamily="34" charset="0"/>
                          <a:cs typeface="Arial" panose="020B0604020202020204" pitchFamily="34" charset="0"/>
                        </a:rPr>
                        <a:t> баалоо критерийлери</a:t>
                      </a:r>
                      <a:endParaRPr lang="ru-R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212268" y="1930044"/>
            <a:ext cx="1165021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tab pos="180975" algn="l"/>
              </a:tabLst>
            </a:pPr>
            <a:r>
              <a:rPr kumimoji="0" lang="ky-KG"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Сүйлөө субтести 4 критерий менен жалпы 20 упайга бааланат.</a:t>
            </a:r>
            <a:endParaRPr kumimoji="0" lang="ru-RU" altLang="ru-RU" sz="2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ky-KG"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Ар бир критерий боюнча сүйлөөгө 5 упай берилет.</a:t>
            </a:r>
            <a:endParaRPr kumimoji="0" lang="ru-RU" altLang="ru-RU" sz="2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ky-KG"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Сүйлөө субтестинин критерийлери:</a:t>
            </a:r>
            <a:endParaRPr kumimoji="0" lang="ru-RU" altLang="ru-RU" sz="2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1-критерий:</a:t>
            </a:r>
            <a:r>
              <a:rPr kumimoji="0" lang="ky-KG"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Оюн</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жеткирүү</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деңгээли</a:t>
            </a:r>
            <a:endParaRPr kumimoji="0" lang="ru-RU" altLang="ru-RU" sz="2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2-критерий: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Сөз</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байлыгы</a:t>
            </a:r>
            <a:endParaRPr kumimoji="0" lang="ru-RU" altLang="ru-RU" sz="2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3-критерий: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Кеп</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маданияты</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тил</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тазалыгы</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сөз</a:t>
            </a:r>
            <a:r>
              <a:rPr kumimoji="0" lang="ky-KG"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дү</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колдонуу</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tab pos="180975" algn="l"/>
              </a:tabLst>
            </a:pPr>
            <a:r>
              <a:rPr lang="ru-RU" altLang="ru-RU" sz="2800" b="1" dirty="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маданияты</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сөздүн</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тактыгы</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ky-KG"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ачыктыгы, сүйлөм</a:t>
            </a:r>
          </a:p>
          <a:p>
            <a:pPr marL="0" marR="0" lvl="0" indent="0" algn="l" defTabSz="914400" rtl="0" eaLnBrk="0" fontAlgn="base" latinLnBrk="0" hangingPunct="0">
              <a:lnSpc>
                <a:spcPct val="100000"/>
              </a:lnSpc>
              <a:spcBef>
                <a:spcPct val="0"/>
              </a:spcBef>
              <a:spcAft>
                <a:spcPct val="0"/>
              </a:spcAft>
              <a:buClrTx/>
              <a:buSzTx/>
              <a:tabLst>
                <a:tab pos="180975" algn="l"/>
              </a:tabLst>
            </a:pPr>
            <a:r>
              <a:rPr lang="ky-KG" altLang="ru-RU" sz="2800" b="1" dirty="0">
                <a:ea typeface="Calibri" panose="020F0502020204030204" pitchFamily="34" charset="0"/>
                <a:cs typeface="Arial" panose="020B0604020202020204" pitchFamily="34" charset="0"/>
              </a:rPr>
              <a:t>                     </a:t>
            </a:r>
            <a:r>
              <a:rPr kumimoji="0" lang="ky-KG"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түзүү логикасы</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endParaRPr kumimoji="0" lang="ru-RU" altLang="ru-RU" sz="2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ky-KG"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4</a:t>
            </a:r>
            <a:r>
              <a:rPr kumimoji="0" lang="ru-RU" altLang="ru-RU"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-критерий: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Грамматикалык</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сабаттуулук</a:t>
            </a:r>
            <a:r>
              <a:rPr kumimoji="0" lang="ru-RU" altLang="ru-RU" sz="2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стиль</a:t>
            </a:r>
            <a:endParaRPr kumimoji="0" lang="ru-RU" altLang="ru-RU" sz="2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087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8428859"/>
              </p:ext>
            </p:extLst>
          </p:nvPr>
        </p:nvGraphicFramePr>
        <p:xfrm>
          <a:off x="79139" y="114134"/>
          <a:ext cx="5389241" cy="6406135"/>
        </p:xfrm>
        <a:graphic>
          <a:graphicData uri="http://schemas.openxmlformats.org/drawingml/2006/table">
            <a:tbl>
              <a:tblPr firstRow="1" firstCol="1" bandRow="1">
                <a:tableStyleId>{5C22544A-7EE6-4342-B048-85BDC9FD1C3A}</a:tableStyleId>
              </a:tblPr>
              <a:tblGrid>
                <a:gridCol w="4780109">
                  <a:extLst>
                    <a:ext uri="{9D8B030D-6E8A-4147-A177-3AD203B41FA5}">
                      <a16:colId xmlns:a16="http://schemas.microsoft.com/office/drawing/2014/main" val="20000"/>
                    </a:ext>
                  </a:extLst>
                </a:gridCol>
                <a:gridCol w="609132">
                  <a:extLst>
                    <a:ext uri="{9D8B030D-6E8A-4147-A177-3AD203B41FA5}">
                      <a16:colId xmlns:a16="http://schemas.microsoft.com/office/drawing/2014/main" val="20001"/>
                    </a:ext>
                  </a:extLst>
                </a:gridCol>
              </a:tblGrid>
              <a:tr h="181528">
                <a:tc>
                  <a:txBody>
                    <a:bodyPr/>
                    <a:lstStyle/>
                    <a:p>
                      <a:pPr>
                        <a:lnSpc>
                          <a:spcPct val="107000"/>
                        </a:lnSpc>
                        <a:spcAft>
                          <a:spcPts val="0"/>
                        </a:spcAft>
                      </a:pPr>
                      <a:r>
                        <a:rPr lang="ru-RU" sz="1200" dirty="0">
                          <a:solidFill>
                            <a:srgbClr val="002060"/>
                          </a:solidFill>
                          <a:effectLst/>
                        </a:rPr>
                        <a:t>1-критерий: </a:t>
                      </a:r>
                      <a:r>
                        <a:rPr lang="ru-RU" sz="1200" dirty="0" err="1">
                          <a:solidFill>
                            <a:srgbClr val="002060"/>
                          </a:solidFill>
                          <a:effectLst/>
                        </a:rPr>
                        <a:t>Оюн</a:t>
                      </a:r>
                      <a:r>
                        <a:rPr lang="ru-RU" sz="1200" dirty="0">
                          <a:solidFill>
                            <a:srgbClr val="002060"/>
                          </a:solidFill>
                          <a:effectLst/>
                        </a:rPr>
                        <a:t> </a:t>
                      </a:r>
                      <a:r>
                        <a:rPr lang="ru-RU" sz="1200" dirty="0" err="1">
                          <a:solidFill>
                            <a:srgbClr val="002060"/>
                          </a:solidFill>
                          <a:effectLst/>
                        </a:rPr>
                        <a:t>жеткирүү</a:t>
                      </a:r>
                      <a:r>
                        <a:rPr lang="ru-RU" sz="1200" dirty="0">
                          <a:solidFill>
                            <a:srgbClr val="002060"/>
                          </a:solidFill>
                          <a:effectLst/>
                        </a:rPr>
                        <a:t> </a:t>
                      </a:r>
                      <a:r>
                        <a:rPr lang="ru-RU" sz="1200" dirty="0" err="1">
                          <a:solidFill>
                            <a:srgbClr val="002060"/>
                          </a:solidFill>
                          <a:effectLst/>
                        </a:rPr>
                        <a:t>деңгээли</a:t>
                      </a:r>
                      <a:endParaRPr lang="ru-R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noFill/>
                  </a:tcPr>
                </a:tc>
                <a:tc>
                  <a:txBody>
                    <a:bodyPr/>
                    <a:lstStyle/>
                    <a:p>
                      <a:pPr>
                        <a:lnSpc>
                          <a:spcPct val="107000"/>
                        </a:lnSpc>
                        <a:spcAft>
                          <a:spcPts val="0"/>
                        </a:spcAft>
                      </a:pPr>
                      <a:r>
                        <a:rPr lang="ky-KG" sz="1200" dirty="0">
                          <a:solidFill>
                            <a:srgbClr val="0070C0"/>
                          </a:solidFill>
                          <a:effectLst/>
                        </a:rPr>
                        <a:t>упай</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solidFill>
                      <a:schemeClr val="bg1"/>
                    </a:solidFill>
                  </a:tcPr>
                </a:tc>
                <a:extLst>
                  <a:ext uri="{0D108BD9-81ED-4DB2-BD59-A6C34878D82A}">
                    <a16:rowId xmlns:a16="http://schemas.microsoft.com/office/drawing/2014/main" val="10000"/>
                  </a:ext>
                </a:extLst>
              </a:tr>
              <a:tr h="718951">
                <a:tc>
                  <a:txBody>
                    <a:bodyPr/>
                    <a:lstStyle/>
                    <a:p>
                      <a:pPr marL="342900" lvl="0" indent="-342900">
                        <a:lnSpc>
                          <a:spcPct val="107000"/>
                        </a:lnSpc>
                        <a:spcAft>
                          <a:spcPts val="0"/>
                        </a:spcAft>
                        <a:buFont typeface="Symbol" panose="05050102010706020507" pitchFamily="18" charset="2"/>
                        <a:buChar char=""/>
                        <a:tabLst>
                          <a:tab pos="233045" algn="l"/>
                        </a:tabLst>
                      </a:pPr>
                      <a:r>
                        <a:rPr lang="ru-RU" sz="1200" dirty="0" err="1">
                          <a:solidFill>
                            <a:srgbClr val="0070C0"/>
                          </a:solidFill>
                          <a:effectLst/>
                        </a:rPr>
                        <a:t>берилген</a:t>
                      </a:r>
                      <a:r>
                        <a:rPr lang="ru-RU" sz="1200" dirty="0">
                          <a:solidFill>
                            <a:srgbClr val="0070C0"/>
                          </a:solidFill>
                          <a:effectLst/>
                        </a:rPr>
                        <a:t> </a:t>
                      </a:r>
                      <a:r>
                        <a:rPr lang="ru-RU" sz="1200" dirty="0" err="1">
                          <a:solidFill>
                            <a:srgbClr val="0070C0"/>
                          </a:solidFill>
                          <a:effectLst/>
                        </a:rPr>
                        <a:t>теманы</a:t>
                      </a:r>
                      <a:r>
                        <a:rPr lang="ru-RU" sz="1200" dirty="0">
                          <a:solidFill>
                            <a:srgbClr val="0070C0"/>
                          </a:solidFill>
                          <a:effectLst/>
                        </a:rPr>
                        <a:t> </a:t>
                      </a:r>
                      <a:r>
                        <a:rPr lang="ru-RU" sz="1200" dirty="0" err="1">
                          <a:solidFill>
                            <a:srgbClr val="0070C0"/>
                          </a:solidFill>
                          <a:effectLst/>
                        </a:rPr>
                        <a:t>толук</a:t>
                      </a:r>
                      <a:r>
                        <a:rPr lang="ru-RU" sz="1200" dirty="0">
                          <a:solidFill>
                            <a:srgbClr val="0070C0"/>
                          </a:solidFill>
                          <a:effectLst/>
                        </a:rPr>
                        <a:t> </a:t>
                      </a:r>
                      <a:r>
                        <a:rPr lang="ru-RU" sz="1200" dirty="0" err="1">
                          <a:solidFill>
                            <a:srgbClr val="0070C0"/>
                          </a:solidFill>
                          <a:effectLst/>
                        </a:rPr>
                        <a:t>түшүндүрөт</a:t>
                      </a:r>
                      <a:r>
                        <a:rPr lang="ky-KG" sz="1200" dirty="0">
                          <a:solidFill>
                            <a:srgbClr val="0070C0"/>
                          </a:solidFill>
                          <a:effectLst/>
                        </a:rPr>
                        <a:t>, </a:t>
                      </a:r>
                      <a:r>
                        <a:rPr lang="ru-RU" sz="1200" dirty="0" err="1">
                          <a:solidFill>
                            <a:srgbClr val="0070C0"/>
                          </a:solidFill>
                          <a:effectLst/>
                        </a:rPr>
                        <a:t>темадан</a:t>
                      </a:r>
                      <a:r>
                        <a:rPr lang="ru-RU" sz="1200" dirty="0">
                          <a:solidFill>
                            <a:srgbClr val="0070C0"/>
                          </a:solidFill>
                          <a:effectLst/>
                        </a:rPr>
                        <a:t> </a:t>
                      </a:r>
                      <a:r>
                        <a:rPr lang="ru-RU" sz="1200" dirty="0" err="1">
                          <a:solidFill>
                            <a:srgbClr val="0070C0"/>
                          </a:solidFill>
                          <a:effectLst/>
                        </a:rPr>
                        <a:t>алыстабайт</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tabLst>
                          <a:tab pos="233045" algn="l"/>
                        </a:tabLst>
                      </a:pPr>
                      <a:r>
                        <a:rPr lang="ky-KG" sz="1200" dirty="0">
                          <a:solidFill>
                            <a:srgbClr val="0070C0"/>
                          </a:solidFill>
                          <a:effectLst/>
                        </a:rPr>
                        <a:t>о</a:t>
                      </a:r>
                      <a:r>
                        <a:rPr lang="ru-RU" sz="1200" dirty="0">
                          <a:solidFill>
                            <a:srgbClr val="0070C0"/>
                          </a:solidFill>
                          <a:effectLst/>
                        </a:rPr>
                        <a:t>юн </a:t>
                      </a:r>
                      <a:r>
                        <a:rPr lang="ru-RU" sz="1200" dirty="0" err="1">
                          <a:solidFill>
                            <a:srgbClr val="0070C0"/>
                          </a:solidFill>
                          <a:effectLst/>
                        </a:rPr>
                        <a:t>эркин</a:t>
                      </a:r>
                      <a:r>
                        <a:rPr lang="ru-RU" sz="1200" dirty="0">
                          <a:solidFill>
                            <a:srgbClr val="0070C0"/>
                          </a:solidFill>
                          <a:effectLst/>
                        </a:rPr>
                        <a:t>, </a:t>
                      </a:r>
                      <a:r>
                        <a:rPr lang="ky-KG" sz="1200" dirty="0">
                          <a:solidFill>
                            <a:srgbClr val="0070C0"/>
                          </a:solidFill>
                          <a:effectLst/>
                        </a:rPr>
                        <a:t>жүйөө</a:t>
                      </a:r>
                      <a:r>
                        <a:rPr lang="ru-RU" sz="1200" dirty="0">
                          <a:solidFill>
                            <a:srgbClr val="0070C0"/>
                          </a:solidFill>
                          <a:effectLst/>
                        </a:rPr>
                        <a:t>л</a:t>
                      </a:r>
                      <a:r>
                        <a:rPr lang="ky-KG" sz="1200" dirty="0">
                          <a:solidFill>
                            <a:srgbClr val="0070C0"/>
                          </a:solidFill>
                          <a:effectLst/>
                        </a:rPr>
                        <a:t>үү</a:t>
                      </a:r>
                      <a:r>
                        <a:rPr lang="ru-RU" sz="1200" dirty="0">
                          <a:solidFill>
                            <a:srgbClr val="0070C0"/>
                          </a:solidFill>
                          <a:effectLst/>
                        </a:rPr>
                        <a:t> </a:t>
                      </a:r>
                      <a:r>
                        <a:rPr lang="ru-RU" sz="1200" dirty="0" err="1">
                          <a:solidFill>
                            <a:srgbClr val="0070C0"/>
                          </a:solidFill>
                          <a:effectLst/>
                        </a:rPr>
                        <a:t>жана</a:t>
                      </a:r>
                      <a:r>
                        <a:rPr lang="ru-RU" sz="1200" dirty="0">
                          <a:solidFill>
                            <a:srgbClr val="0070C0"/>
                          </a:solidFill>
                          <a:effectLst/>
                        </a:rPr>
                        <a:t> </a:t>
                      </a:r>
                      <a:r>
                        <a:rPr lang="ky-KG" sz="1200" dirty="0">
                          <a:solidFill>
                            <a:srgbClr val="0070C0"/>
                          </a:solidFill>
                          <a:effectLst/>
                        </a:rPr>
                        <a:t>далилдүү жеткирет, көз карашы </a:t>
                      </a:r>
                      <a:r>
                        <a:rPr lang="ru-RU" sz="1200" dirty="0" err="1">
                          <a:solidFill>
                            <a:srgbClr val="0070C0"/>
                          </a:solidFill>
                          <a:effectLst/>
                        </a:rPr>
                        <a:t>ачык-айкын</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tabLst>
                          <a:tab pos="233045" algn="l"/>
                        </a:tabLst>
                      </a:pPr>
                      <a:r>
                        <a:rPr lang="ru-RU" sz="1200" dirty="0">
                          <a:solidFill>
                            <a:srgbClr val="0070C0"/>
                          </a:solidFill>
                          <a:effectLst/>
                        </a:rPr>
                        <a:t>ой </a:t>
                      </a:r>
                      <a:r>
                        <a:rPr lang="ru-RU" sz="1200" dirty="0" err="1">
                          <a:solidFill>
                            <a:srgbClr val="0070C0"/>
                          </a:solidFill>
                          <a:effectLst/>
                        </a:rPr>
                        <a:t>жүгүртүү</a:t>
                      </a:r>
                      <a:r>
                        <a:rPr lang="ru-RU" sz="1200" dirty="0">
                          <a:solidFill>
                            <a:srgbClr val="0070C0"/>
                          </a:solidFill>
                          <a:effectLst/>
                        </a:rPr>
                        <a:t> логика</a:t>
                      </a:r>
                      <a:r>
                        <a:rPr lang="ky-KG" sz="1200" dirty="0">
                          <a:solidFill>
                            <a:srgbClr val="0070C0"/>
                          </a:solidFill>
                          <a:effectLst/>
                        </a:rPr>
                        <a:t>сы сакталган.</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5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1"/>
                  </a:ext>
                </a:extLst>
              </a:tr>
              <a:tr h="355496">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берилген</a:t>
                      </a:r>
                      <a:r>
                        <a:rPr lang="ru-RU" sz="1200" dirty="0">
                          <a:solidFill>
                            <a:srgbClr val="0070C0"/>
                          </a:solidFill>
                          <a:effectLst/>
                        </a:rPr>
                        <a:t> </a:t>
                      </a:r>
                      <a:r>
                        <a:rPr lang="ru-RU" sz="1200" dirty="0" err="1">
                          <a:solidFill>
                            <a:srgbClr val="0070C0"/>
                          </a:solidFill>
                          <a:effectLst/>
                        </a:rPr>
                        <a:t>темадан</a:t>
                      </a:r>
                      <a:r>
                        <a:rPr lang="ru-RU" sz="1200" dirty="0">
                          <a:solidFill>
                            <a:srgbClr val="0070C0"/>
                          </a:solidFill>
                          <a:effectLst/>
                        </a:rPr>
                        <a:t> </a:t>
                      </a:r>
                      <a:r>
                        <a:rPr lang="ru-RU" sz="1200" dirty="0" err="1">
                          <a:solidFill>
                            <a:srgbClr val="0070C0"/>
                          </a:solidFill>
                          <a:effectLst/>
                        </a:rPr>
                        <a:t>алыстабайт</a:t>
                      </a:r>
                      <a:r>
                        <a:rPr lang="ky-KG" sz="1200" dirty="0">
                          <a:solidFill>
                            <a:srgbClr val="0070C0"/>
                          </a:solidFill>
                          <a:effectLst/>
                        </a:rPr>
                        <a:t>, о</a:t>
                      </a:r>
                      <a:r>
                        <a:rPr lang="ru-RU" sz="1200" dirty="0">
                          <a:solidFill>
                            <a:srgbClr val="0070C0"/>
                          </a:solidFill>
                          <a:effectLst/>
                        </a:rPr>
                        <a:t>юн </a:t>
                      </a:r>
                      <a:r>
                        <a:rPr lang="ru-RU" sz="1200" dirty="0" err="1">
                          <a:solidFill>
                            <a:srgbClr val="0070C0"/>
                          </a:solidFill>
                          <a:effectLst/>
                        </a:rPr>
                        <a:t>жалпы</a:t>
                      </a:r>
                      <a:r>
                        <a:rPr lang="ru-RU" sz="1200" dirty="0">
                          <a:solidFill>
                            <a:srgbClr val="0070C0"/>
                          </a:solidFill>
                          <a:effectLst/>
                        </a:rPr>
                        <a:t> </a:t>
                      </a:r>
                      <a:r>
                        <a:rPr lang="ky-KG" sz="1200" dirty="0">
                          <a:solidFill>
                            <a:srgbClr val="0070C0"/>
                          </a:solidFill>
                          <a:effectLst/>
                        </a:rPr>
                        <a:t>жеткирет, өз алдынча</a:t>
                      </a:r>
                      <a:r>
                        <a:rPr lang="ru-RU" sz="1200" dirty="0">
                          <a:solidFill>
                            <a:srgbClr val="0070C0"/>
                          </a:solidFill>
                          <a:effectLst/>
                        </a:rPr>
                        <a:t> </a:t>
                      </a:r>
                      <a:r>
                        <a:rPr lang="ru-RU" sz="1200" dirty="0" err="1">
                          <a:solidFill>
                            <a:srgbClr val="0070C0"/>
                          </a:solidFill>
                          <a:effectLst/>
                        </a:rPr>
                        <a:t>көз</a:t>
                      </a:r>
                      <a:r>
                        <a:rPr lang="ru-RU" sz="1200" dirty="0">
                          <a:solidFill>
                            <a:srgbClr val="0070C0"/>
                          </a:solidFill>
                          <a:effectLst/>
                        </a:rPr>
                        <a:t> </a:t>
                      </a:r>
                      <a:r>
                        <a:rPr lang="ru-RU" sz="1200" dirty="0" err="1">
                          <a:solidFill>
                            <a:srgbClr val="0070C0"/>
                          </a:solidFill>
                          <a:effectLst/>
                        </a:rPr>
                        <a:t>караш</a:t>
                      </a:r>
                      <a:r>
                        <a:rPr lang="ky-KG" sz="1200" dirty="0">
                          <a:solidFill>
                            <a:srgbClr val="0070C0"/>
                          </a:solidFill>
                          <a:effectLst/>
                        </a:rPr>
                        <a:t>ы бар.</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4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2"/>
                  </a:ext>
                </a:extLst>
              </a:tr>
              <a:tr h="355496">
                <a:tc>
                  <a:txBody>
                    <a:bodyPr/>
                    <a:lstStyle/>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б</a:t>
                      </a:r>
                      <a:r>
                        <a:rPr lang="ru-RU" sz="1200" dirty="0" err="1">
                          <a:solidFill>
                            <a:srgbClr val="0070C0"/>
                          </a:solidFill>
                          <a:effectLst/>
                        </a:rPr>
                        <a:t>ерилген</a:t>
                      </a:r>
                      <a:r>
                        <a:rPr lang="ru-RU" sz="1200" dirty="0">
                          <a:solidFill>
                            <a:srgbClr val="0070C0"/>
                          </a:solidFill>
                          <a:effectLst/>
                        </a:rPr>
                        <a:t> </a:t>
                      </a:r>
                      <a:r>
                        <a:rPr lang="ru-RU" sz="1200" dirty="0" err="1">
                          <a:solidFill>
                            <a:srgbClr val="0070C0"/>
                          </a:solidFill>
                          <a:effectLst/>
                        </a:rPr>
                        <a:t>теманы</a:t>
                      </a:r>
                      <a:r>
                        <a:rPr lang="ru-RU" sz="1200" dirty="0">
                          <a:solidFill>
                            <a:srgbClr val="0070C0"/>
                          </a:solidFill>
                          <a:effectLst/>
                        </a:rPr>
                        <a:t> </a:t>
                      </a:r>
                      <a:r>
                        <a:rPr lang="ru-RU" sz="1200" dirty="0" err="1">
                          <a:solidFill>
                            <a:srgbClr val="0070C0"/>
                          </a:solidFill>
                          <a:effectLst/>
                        </a:rPr>
                        <a:t>берүү</a:t>
                      </a:r>
                      <a:r>
                        <a:rPr lang="ky-KG" sz="1200" dirty="0">
                          <a:solidFill>
                            <a:srgbClr val="0070C0"/>
                          </a:solidFill>
                          <a:effectLst/>
                        </a:rPr>
                        <a:t>дө ою чачыранды, </a:t>
                      </a:r>
                      <a:r>
                        <a:rPr lang="ru-RU" sz="1200" dirty="0" err="1">
                          <a:solidFill>
                            <a:srgbClr val="0070C0"/>
                          </a:solidFill>
                          <a:effectLst/>
                        </a:rPr>
                        <a:t>өзүн</a:t>
                      </a:r>
                      <a:r>
                        <a:rPr lang="ky-KG" sz="1200" dirty="0">
                          <a:solidFill>
                            <a:srgbClr val="0070C0"/>
                          </a:solidFill>
                          <a:effectLst/>
                        </a:rPr>
                        <a:t>үн азыраак көз карашы бар;</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3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3"/>
                  </a:ext>
                </a:extLst>
              </a:tr>
              <a:tr h="544581">
                <a:tc>
                  <a:txBody>
                    <a:bodyPr/>
                    <a:lstStyle/>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т</a:t>
                      </a:r>
                      <a:r>
                        <a:rPr lang="ru-RU" sz="1200" dirty="0" err="1">
                          <a:solidFill>
                            <a:srgbClr val="0070C0"/>
                          </a:solidFill>
                          <a:effectLst/>
                        </a:rPr>
                        <a:t>ема</a:t>
                      </a:r>
                      <a:r>
                        <a:rPr lang="ru-RU" sz="1200" dirty="0">
                          <a:solidFill>
                            <a:srgbClr val="0070C0"/>
                          </a:solidFill>
                          <a:effectLst/>
                        </a:rPr>
                        <a:t> </a:t>
                      </a:r>
                      <a:r>
                        <a:rPr lang="ru-RU" sz="1200" dirty="0" err="1">
                          <a:solidFill>
                            <a:srgbClr val="0070C0"/>
                          </a:solidFill>
                          <a:effectLst/>
                        </a:rPr>
                        <a:t>толук</a:t>
                      </a:r>
                      <a:r>
                        <a:rPr lang="ru-RU" sz="1200" dirty="0">
                          <a:solidFill>
                            <a:srgbClr val="0070C0"/>
                          </a:solidFill>
                          <a:effectLst/>
                        </a:rPr>
                        <a:t> </a:t>
                      </a:r>
                      <a:r>
                        <a:rPr lang="ky-KG" sz="1200" dirty="0">
                          <a:solidFill>
                            <a:srgbClr val="0070C0"/>
                          </a:solidFill>
                          <a:effectLst/>
                        </a:rPr>
                        <a:t>ачылбай</a:t>
                      </a:r>
                      <a:r>
                        <a:rPr lang="ru-RU" sz="1200" dirty="0">
                          <a:solidFill>
                            <a:srgbClr val="0070C0"/>
                          </a:solidFill>
                          <a:effectLst/>
                        </a:rPr>
                        <a:t>, </a:t>
                      </a:r>
                      <a:r>
                        <a:rPr lang="ru-RU" sz="1200" dirty="0" err="1">
                          <a:solidFill>
                            <a:srgbClr val="0070C0"/>
                          </a:solidFill>
                          <a:effectLst/>
                        </a:rPr>
                        <a:t>четтеп</a:t>
                      </a:r>
                      <a:r>
                        <a:rPr lang="ru-RU" sz="1200" dirty="0">
                          <a:solidFill>
                            <a:srgbClr val="0070C0"/>
                          </a:solidFill>
                          <a:effectLst/>
                        </a:rPr>
                        <a:t> </a:t>
                      </a:r>
                      <a:r>
                        <a:rPr lang="ru-RU" sz="1200" dirty="0" err="1">
                          <a:solidFill>
                            <a:srgbClr val="0070C0"/>
                          </a:solidFill>
                          <a:effectLst/>
                        </a:rPr>
                        <a:t>кетет</a:t>
                      </a:r>
                      <a:r>
                        <a:rPr lang="ky-KG" sz="1200" dirty="0">
                          <a:solidFill>
                            <a:srgbClr val="0070C0"/>
                          </a:solidFill>
                          <a:effectLst/>
                        </a:rPr>
                        <a:t>, о</a:t>
                      </a:r>
                      <a:r>
                        <a:rPr lang="ru-RU" sz="1200" dirty="0">
                          <a:solidFill>
                            <a:srgbClr val="0070C0"/>
                          </a:solidFill>
                          <a:effectLst/>
                        </a:rPr>
                        <a:t>юн </a:t>
                      </a:r>
                      <a:r>
                        <a:rPr lang="ru-RU" sz="1200" dirty="0" err="1">
                          <a:solidFill>
                            <a:srgbClr val="0070C0"/>
                          </a:solidFill>
                          <a:effectLst/>
                        </a:rPr>
                        <a:t>жеткирүү</a:t>
                      </a:r>
                      <a:r>
                        <a:rPr lang="ru-RU" sz="1200" dirty="0">
                          <a:solidFill>
                            <a:srgbClr val="0070C0"/>
                          </a:solidFill>
                          <a:effectLst/>
                        </a:rPr>
                        <a:t> </a:t>
                      </a:r>
                      <a:r>
                        <a:rPr lang="ru-RU" sz="1200" dirty="0" err="1">
                          <a:solidFill>
                            <a:srgbClr val="0070C0"/>
                          </a:solidFill>
                          <a:effectLst/>
                        </a:rPr>
                        <a:t>кыйынга</a:t>
                      </a:r>
                      <a:r>
                        <a:rPr lang="ru-RU" sz="1200" dirty="0">
                          <a:solidFill>
                            <a:srgbClr val="0070C0"/>
                          </a:solidFill>
                          <a:effectLst/>
                        </a:rPr>
                        <a:t> </a:t>
                      </a:r>
                      <a:r>
                        <a:rPr lang="ru-RU" sz="1200" dirty="0" err="1">
                          <a:solidFill>
                            <a:srgbClr val="0070C0"/>
                          </a:solidFill>
                          <a:effectLst/>
                        </a:rPr>
                        <a:t>турат</a:t>
                      </a:r>
                      <a:r>
                        <a:rPr lang="ky-KG" sz="1200" dirty="0">
                          <a:solidFill>
                            <a:srgbClr val="0070C0"/>
                          </a:solidFill>
                          <a:effectLst/>
                        </a:rPr>
                        <a:t>, </a:t>
                      </a:r>
                      <a:r>
                        <a:rPr lang="ru-RU" sz="1200" dirty="0" err="1">
                          <a:solidFill>
                            <a:srgbClr val="0070C0"/>
                          </a:solidFill>
                          <a:effectLst/>
                        </a:rPr>
                        <a:t>логикалык</a:t>
                      </a:r>
                      <a:r>
                        <a:rPr lang="ru-RU" sz="1200" dirty="0">
                          <a:solidFill>
                            <a:srgbClr val="0070C0"/>
                          </a:solidFill>
                          <a:effectLst/>
                        </a:rPr>
                        <a:t> </a:t>
                      </a:r>
                      <a:r>
                        <a:rPr lang="ru-RU" sz="1200" dirty="0" err="1">
                          <a:solidFill>
                            <a:srgbClr val="0070C0"/>
                          </a:solidFill>
                          <a:effectLst/>
                        </a:rPr>
                        <a:t>байланыш</a:t>
                      </a:r>
                      <a:r>
                        <a:rPr lang="ru-RU" sz="1200" dirty="0">
                          <a:solidFill>
                            <a:srgbClr val="0070C0"/>
                          </a:solidFill>
                          <a:effectLst/>
                        </a:rPr>
                        <a:t> </a:t>
                      </a:r>
                      <a:r>
                        <a:rPr lang="ru-RU" sz="1200" dirty="0" err="1">
                          <a:solidFill>
                            <a:srgbClr val="0070C0"/>
                          </a:solidFill>
                          <a:effectLst/>
                        </a:rPr>
                        <a:t>жок</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о</a:t>
                      </a:r>
                      <a:r>
                        <a:rPr lang="ru-RU" sz="1200" dirty="0">
                          <a:solidFill>
                            <a:srgbClr val="0070C0"/>
                          </a:solidFill>
                          <a:effectLst/>
                        </a:rPr>
                        <a:t>юн 3-4 </a:t>
                      </a:r>
                      <a:r>
                        <a:rPr lang="ru-RU" sz="1200" dirty="0" err="1">
                          <a:solidFill>
                            <a:srgbClr val="0070C0"/>
                          </a:solidFill>
                          <a:effectLst/>
                        </a:rPr>
                        <a:t>жөнөкөй</a:t>
                      </a:r>
                      <a:r>
                        <a:rPr lang="ru-RU" sz="1200" dirty="0">
                          <a:solidFill>
                            <a:srgbClr val="0070C0"/>
                          </a:solidFill>
                          <a:effectLst/>
                        </a:rPr>
                        <a:t> </a:t>
                      </a:r>
                      <a:r>
                        <a:rPr lang="ru-RU" sz="1200" dirty="0" err="1">
                          <a:solidFill>
                            <a:srgbClr val="0070C0"/>
                          </a:solidFill>
                          <a:effectLst/>
                        </a:rPr>
                        <a:t>сүйлөм</a:t>
                      </a:r>
                      <a:r>
                        <a:rPr lang="ru-RU" sz="1200" dirty="0">
                          <a:solidFill>
                            <a:srgbClr val="0070C0"/>
                          </a:solidFill>
                          <a:effectLst/>
                        </a:rPr>
                        <a:t> </a:t>
                      </a:r>
                      <a:r>
                        <a:rPr lang="ru-RU" sz="1200" dirty="0" err="1">
                          <a:solidFill>
                            <a:srgbClr val="0070C0"/>
                          </a:solidFill>
                          <a:effectLst/>
                        </a:rPr>
                        <a:t>менен</a:t>
                      </a:r>
                      <a:r>
                        <a:rPr lang="ru-RU" sz="1200" dirty="0">
                          <a:solidFill>
                            <a:srgbClr val="0070C0"/>
                          </a:solidFill>
                          <a:effectLst/>
                        </a:rPr>
                        <a:t> </a:t>
                      </a:r>
                      <a:r>
                        <a:rPr lang="ru-RU" sz="1200" dirty="0" err="1">
                          <a:solidFill>
                            <a:srgbClr val="0070C0"/>
                          </a:solidFill>
                          <a:effectLst/>
                        </a:rPr>
                        <a:t>гана</a:t>
                      </a:r>
                      <a:r>
                        <a:rPr lang="ru-RU" sz="1200" dirty="0">
                          <a:solidFill>
                            <a:srgbClr val="0070C0"/>
                          </a:solidFill>
                          <a:effectLst/>
                        </a:rPr>
                        <a:t> берет</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2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4"/>
                  </a:ext>
                </a:extLst>
              </a:tr>
              <a:tr h="363053">
                <a:tc>
                  <a:txBody>
                    <a:bodyPr/>
                    <a:lstStyle/>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о</a:t>
                      </a:r>
                      <a:r>
                        <a:rPr lang="ru-RU" sz="1200" dirty="0">
                          <a:solidFill>
                            <a:srgbClr val="0070C0"/>
                          </a:solidFill>
                          <a:effectLst/>
                        </a:rPr>
                        <a:t>юн та</a:t>
                      </a:r>
                      <a:r>
                        <a:rPr lang="ky-KG" sz="1200" dirty="0">
                          <a:solidFill>
                            <a:srgbClr val="0070C0"/>
                          </a:solidFill>
                          <a:effectLst/>
                        </a:rPr>
                        <a:t>птакыр</a:t>
                      </a:r>
                      <a:r>
                        <a:rPr lang="ru-RU" sz="1200" dirty="0">
                          <a:solidFill>
                            <a:srgbClr val="0070C0"/>
                          </a:solidFill>
                          <a:effectLst/>
                        </a:rPr>
                        <a:t> </a:t>
                      </a:r>
                      <a:r>
                        <a:rPr lang="ru-RU" sz="1200" dirty="0" err="1">
                          <a:solidFill>
                            <a:srgbClr val="0070C0"/>
                          </a:solidFill>
                          <a:effectLst/>
                        </a:rPr>
                        <a:t>жеткир</a:t>
                      </a:r>
                      <a:r>
                        <a:rPr lang="ky-KG" sz="1200" dirty="0">
                          <a:solidFill>
                            <a:srgbClr val="0070C0"/>
                          </a:solidFill>
                          <a:effectLst/>
                        </a:rPr>
                        <a:t>е албайт, т</a:t>
                      </a:r>
                      <a:r>
                        <a:rPr lang="ru-RU" sz="1200" dirty="0" err="1">
                          <a:solidFill>
                            <a:srgbClr val="0070C0"/>
                          </a:solidFill>
                          <a:effectLst/>
                        </a:rPr>
                        <a:t>ема</a:t>
                      </a:r>
                      <a:r>
                        <a:rPr lang="ru-RU" sz="1200" dirty="0">
                          <a:solidFill>
                            <a:srgbClr val="0070C0"/>
                          </a:solidFill>
                          <a:effectLst/>
                        </a:rPr>
                        <a:t> </a:t>
                      </a:r>
                      <a:r>
                        <a:rPr lang="ru-RU" sz="1200" dirty="0" err="1">
                          <a:solidFill>
                            <a:srgbClr val="0070C0"/>
                          </a:solidFill>
                          <a:effectLst/>
                        </a:rPr>
                        <a:t>ачы</a:t>
                      </a:r>
                      <a:r>
                        <a:rPr lang="ky-KG" sz="1200" dirty="0">
                          <a:solidFill>
                            <a:srgbClr val="0070C0"/>
                          </a:solidFill>
                          <a:effectLst/>
                        </a:rPr>
                        <a:t>лбайт;</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о</a:t>
                      </a:r>
                      <a:r>
                        <a:rPr lang="ru-RU" sz="1200" dirty="0">
                          <a:solidFill>
                            <a:srgbClr val="0070C0"/>
                          </a:solidFill>
                          <a:effectLst/>
                        </a:rPr>
                        <a:t>юн 1-2 </a:t>
                      </a:r>
                      <a:r>
                        <a:rPr lang="ru-RU" sz="1200" dirty="0" err="1">
                          <a:solidFill>
                            <a:srgbClr val="0070C0"/>
                          </a:solidFill>
                          <a:effectLst/>
                        </a:rPr>
                        <a:t>жөнөкөй</a:t>
                      </a:r>
                      <a:r>
                        <a:rPr lang="ru-RU" sz="1200" dirty="0">
                          <a:solidFill>
                            <a:srgbClr val="0070C0"/>
                          </a:solidFill>
                          <a:effectLst/>
                        </a:rPr>
                        <a:t> </a:t>
                      </a:r>
                      <a:r>
                        <a:rPr lang="ru-RU" sz="1200" dirty="0" err="1">
                          <a:solidFill>
                            <a:srgbClr val="0070C0"/>
                          </a:solidFill>
                          <a:effectLst/>
                        </a:rPr>
                        <a:t>сүйлөм</a:t>
                      </a:r>
                      <a:r>
                        <a:rPr lang="ru-RU" sz="1200" dirty="0">
                          <a:solidFill>
                            <a:srgbClr val="0070C0"/>
                          </a:solidFill>
                          <a:effectLst/>
                        </a:rPr>
                        <a:t> </a:t>
                      </a:r>
                      <a:r>
                        <a:rPr lang="ru-RU" sz="1200" dirty="0" err="1">
                          <a:solidFill>
                            <a:srgbClr val="0070C0"/>
                          </a:solidFill>
                          <a:effectLst/>
                        </a:rPr>
                        <a:t>менен</a:t>
                      </a:r>
                      <a:r>
                        <a:rPr lang="ru-RU" sz="1200" dirty="0">
                          <a:solidFill>
                            <a:srgbClr val="0070C0"/>
                          </a:solidFill>
                          <a:effectLst/>
                        </a:rPr>
                        <a:t> </a:t>
                      </a:r>
                      <a:r>
                        <a:rPr lang="ru-RU" sz="1200" dirty="0" err="1">
                          <a:solidFill>
                            <a:srgbClr val="0070C0"/>
                          </a:solidFill>
                          <a:effectLst/>
                        </a:rPr>
                        <a:t>гана</a:t>
                      </a:r>
                      <a:r>
                        <a:rPr lang="ru-RU" sz="1200" dirty="0">
                          <a:solidFill>
                            <a:srgbClr val="0070C0"/>
                          </a:solidFill>
                          <a:effectLst/>
                        </a:rPr>
                        <a:t> берет</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1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5"/>
                  </a:ext>
                </a:extLst>
              </a:tr>
              <a:tr h="181528">
                <a:tc>
                  <a:txBody>
                    <a:bodyPr/>
                    <a:lstStyle/>
                    <a:p>
                      <a:pPr marL="342900" lvl="0" indent="-342900">
                        <a:lnSpc>
                          <a:spcPct val="107000"/>
                        </a:lnSpc>
                        <a:spcAft>
                          <a:spcPts val="0"/>
                        </a:spcAft>
                        <a:buFont typeface="Symbol" panose="05050102010706020507" pitchFamily="18" charset="2"/>
                        <a:buChar char=""/>
                      </a:pPr>
                      <a:r>
                        <a:rPr lang="ru-RU" sz="1200" dirty="0">
                          <a:solidFill>
                            <a:srgbClr val="0070C0"/>
                          </a:solidFill>
                          <a:effectLst/>
                        </a:rPr>
                        <a:t>такыр </a:t>
                      </a:r>
                      <a:r>
                        <a:rPr lang="ru-RU" sz="1200" dirty="0" err="1">
                          <a:solidFill>
                            <a:srgbClr val="0070C0"/>
                          </a:solidFill>
                          <a:effectLst/>
                        </a:rPr>
                        <a:t>жооп</a:t>
                      </a:r>
                      <a:r>
                        <a:rPr lang="ru-RU" sz="1200" dirty="0">
                          <a:solidFill>
                            <a:srgbClr val="0070C0"/>
                          </a:solidFill>
                          <a:effectLst/>
                        </a:rPr>
                        <a:t> </a:t>
                      </a:r>
                      <a:r>
                        <a:rPr lang="ru-RU" sz="1200" dirty="0" err="1">
                          <a:solidFill>
                            <a:srgbClr val="0070C0"/>
                          </a:solidFill>
                          <a:effectLst/>
                        </a:rPr>
                        <a:t>берген</a:t>
                      </a:r>
                      <a:r>
                        <a:rPr lang="ru-RU" sz="1200" dirty="0">
                          <a:solidFill>
                            <a:srgbClr val="0070C0"/>
                          </a:solidFill>
                          <a:effectLst/>
                        </a:rPr>
                        <a:t> </a:t>
                      </a:r>
                      <a:r>
                        <a:rPr lang="ru-RU" sz="1200" dirty="0" err="1">
                          <a:solidFill>
                            <a:srgbClr val="0070C0"/>
                          </a:solidFill>
                          <a:effectLst/>
                        </a:rPr>
                        <a:t>жок</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0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6"/>
                  </a:ext>
                </a:extLst>
              </a:tr>
              <a:tr h="202477">
                <a:tc>
                  <a:txBody>
                    <a:bodyPr/>
                    <a:lstStyle/>
                    <a:p>
                      <a:pPr>
                        <a:lnSpc>
                          <a:spcPct val="107000"/>
                        </a:lnSpc>
                        <a:spcAft>
                          <a:spcPts val="0"/>
                        </a:spcAft>
                      </a:pPr>
                      <a:r>
                        <a:rPr lang="ru-RU" sz="1200" dirty="0">
                          <a:solidFill>
                            <a:srgbClr val="002060"/>
                          </a:solidFill>
                          <a:effectLst/>
                        </a:rPr>
                        <a:t> 2-критерий: </a:t>
                      </a:r>
                      <a:r>
                        <a:rPr lang="ru-RU" sz="1200" dirty="0" err="1">
                          <a:solidFill>
                            <a:srgbClr val="002060"/>
                          </a:solidFill>
                          <a:effectLst/>
                        </a:rPr>
                        <a:t>Сөз</a:t>
                      </a:r>
                      <a:r>
                        <a:rPr lang="ru-RU" sz="1200" dirty="0">
                          <a:solidFill>
                            <a:srgbClr val="002060"/>
                          </a:solidFill>
                          <a:effectLst/>
                        </a:rPr>
                        <a:t> </a:t>
                      </a:r>
                      <a:r>
                        <a:rPr lang="ru-RU" sz="1200" dirty="0" err="1">
                          <a:solidFill>
                            <a:srgbClr val="002060"/>
                          </a:solidFill>
                          <a:effectLst/>
                        </a:rPr>
                        <a:t>байлыгы</a:t>
                      </a:r>
                      <a:endParaRPr lang="ru-R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noFill/>
                  </a:tcPr>
                </a:tc>
                <a:tc>
                  <a:txBody>
                    <a:bodyPr/>
                    <a:lstStyle/>
                    <a:p>
                      <a:pPr>
                        <a:lnSpc>
                          <a:spcPct val="107000"/>
                        </a:lnSpc>
                        <a:spcAft>
                          <a:spcPts val="0"/>
                        </a:spcAft>
                      </a:pPr>
                      <a:r>
                        <a:rPr lang="ru-RU" sz="1200" dirty="0" err="1">
                          <a:solidFill>
                            <a:srgbClr val="002060"/>
                          </a:solidFill>
                          <a:effectLst/>
                        </a:rPr>
                        <a:t>упай</a:t>
                      </a:r>
                      <a:endParaRPr lang="ru-R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noFill/>
                  </a:tcPr>
                </a:tc>
                <a:extLst>
                  <a:ext uri="{0D108BD9-81ED-4DB2-BD59-A6C34878D82A}">
                    <a16:rowId xmlns:a16="http://schemas.microsoft.com/office/drawing/2014/main" val="10007"/>
                  </a:ext>
                </a:extLst>
              </a:tr>
              <a:tr h="900677">
                <a:tc>
                  <a:txBody>
                    <a:bodyPr/>
                    <a:lstStyle/>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сөз байлыгы кенен, </a:t>
                      </a:r>
                      <a:r>
                        <a:rPr lang="ru-RU" sz="1200" dirty="0">
                          <a:solidFill>
                            <a:srgbClr val="0070C0"/>
                          </a:solidFill>
                          <a:effectLst/>
                        </a:rPr>
                        <a:t>о</a:t>
                      </a:r>
                      <a:r>
                        <a:rPr lang="ky-KG" sz="1200" dirty="0">
                          <a:solidFill>
                            <a:srgbClr val="0070C0"/>
                          </a:solidFill>
                          <a:effectLst/>
                        </a:rPr>
                        <a:t>юн</a:t>
                      </a:r>
                      <a:r>
                        <a:rPr lang="ru-RU" sz="1200" dirty="0">
                          <a:solidFill>
                            <a:srgbClr val="0070C0"/>
                          </a:solidFill>
                          <a:effectLst/>
                        </a:rPr>
                        <a:t> </a:t>
                      </a:r>
                      <a:r>
                        <a:rPr lang="ru-RU" sz="1200" dirty="0" err="1">
                          <a:solidFill>
                            <a:srgbClr val="0070C0"/>
                          </a:solidFill>
                          <a:effectLst/>
                        </a:rPr>
                        <a:t>айтууда</a:t>
                      </a:r>
                      <a:r>
                        <a:rPr lang="ru-RU" sz="1200" dirty="0">
                          <a:solidFill>
                            <a:srgbClr val="0070C0"/>
                          </a:solidFill>
                          <a:effectLst/>
                        </a:rPr>
                        <a:t> </a:t>
                      </a:r>
                      <a:r>
                        <a:rPr lang="ky-KG" sz="1200" dirty="0">
                          <a:solidFill>
                            <a:srgbClr val="0070C0"/>
                          </a:solidFill>
                          <a:effectLst/>
                        </a:rPr>
                        <a:t>көркөм сөз каражаттарын</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к</a:t>
                      </a:r>
                      <a:r>
                        <a:rPr lang="ru-RU" sz="1200" dirty="0" err="1">
                          <a:solidFill>
                            <a:srgbClr val="0070C0"/>
                          </a:solidFill>
                          <a:effectLst/>
                        </a:rPr>
                        <a:t>есип</a:t>
                      </a:r>
                      <a:r>
                        <a:rPr lang="ky-KG" sz="1200" dirty="0">
                          <a:solidFill>
                            <a:srgbClr val="0070C0"/>
                          </a:solidFill>
                          <a:effectLst/>
                        </a:rPr>
                        <a:t>тик</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a:t>
                      </a:r>
                      <a:r>
                        <a:rPr lang="ru-RU" sz="1200" dirty="0" err="1">
                          <a:solidFill>
                            <a:srgbClr val="0070C0"/>
                          </a:solidFill>
                          <a:effectLst/>
                        </a:rPr>
                        <a:t>жана</a:t>
                      </a:r>
                      <a:r>
                        <a:rPr lang="ru-RU" sz="1200" dirty="0">
                          <a:solidFill>
                            <a:srgbClr val="0070C0"/>
                          </a:solidFill>
                          <a:effectLst/>
                        </a:rPr>
                        <a:t> </a:t>
                      </a:r>
                      <a:r>
                        <a:rPr lang="ru-RU" sz="1200" dirty="0" err="1">
                          <a:solidFill>
                            <a:srgbClr val="0070C0"/>
                          </a:solidFill>
                          <a:effectLst/>
                        </a:rPr>
                        <a:t>терминологияны</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о</a:t>
                      </a:r>
                      <a:r>
                        <a:rPr lang="ru-RU" sz="1200" dirty="0">
                          <a:solidFill>
                            <a:srgbClr val="0070C0"/>
                          </a:solidFill>
                          <a:effectLst/>
                        </a:rPr>
                        <a:t>й </a:t>
                      </a:r>
                      <a:r>
                        <a:rPr lang="ru-RU" sz="1200" dirty="0" err="1">
                          <a:solidFill>
                            <a:srgbClr val="0070C0"/>
                          </a:solidFill>
                          <a:effectLst/>
                        </a:rPr>
                        <a:t>ырааттуулугун</a:t>
                      </a:r>
                      <a:r>
                        <a:rPr lang="ru-RU" sz="1200" dirty="0">
                          <a:solidFill>
                            <a:srgbClr val="0070C0"/>
                          </a:solidFill>
                          <a:effectLst/>
                        </a:rPr>
                        <a:t> </a:t>
                      </a:r>
                      <a:r>
                        <a:rPr lang="ru-RU" sz="1200" dirty="0" err="1">
                          <a:solidFill>
                            <a:srgbClr val="0070C0"/>
                          </a:solidFill>
                          <a:effectLst/>
                        </a:rPr>
                        <a:t>сакт</a:t>
                      </a:r>
                      <a:r>
                        <a:rPr lang="ky-KG" sz="1200" dirty="0">
                          <a:solidFill>
                            <a:srgbClr val="0070C0"/>
                          </a:solidFill>
                          <a:effectLst/>
                        </a:rPr>
                        <a:t>айт,</a:t>
                      </a:r>
                      <a:r>
                        <a:rPr lang="ru-RU" sz="1200" dirty="0">
                          <a:solidFill>
                            <a:srgbClr val="0070C0"/>
                          </a:solidFill>
                          <a:effectLst/>
                        </a:rPr>
                        <a:t> </a:t>
                      </a:r>
                      <a:r>
                        <a:rPr lang="ru-RU" sz="1200" dirty="0" err="1">
                          <a:solidFill>
                            <a:srgbClr val="0070C0"/>
                          </a:solidFill>
                          <a:effectLst/>
                        </a:rPr>
                        <a:t>сөз</a:t>
                      </a:r>
                      <a:r>
                        <a:rPr lang="ru-RU" sz="1200" dirty="0">
                          <a:solidFill>
                            <a:srgbClr val="0070C0"/>
                          </a:solidFill>
                          <a:effectLst/>
                        </a:rPr>
                        <a:t> </a:t>
                      </a:r>
                      <a:r>
                        <a:rPr lang="ru-RU" sz="1200" dirty="0" err="1">
                          <a:solidFill>
                            <a:srgbClr val="0070C0"/>
                          </a:solidFill>
                          <a:effectLst/>
                        </a:rPr>
                        <a:t>айкаштарын</a:t>
                      </a:r>
                      <a:r>
                        <a:rPr lang="ky-KG" sz="1200" dirty="0">
                          <a:solidFill>
                            <a:srgbClr val="0070C0"/>
                          </a:solidFill>
                          <a:effectLst/>
                        </a:rPr>
                        <a:t>, </a:t>
                      </a:r>
                      <a:r>
                        <a:rPr lang="ru-RU" sz="1200" dirty="0" err="1">
                          <a:solidFill>
                            <a:srgbClr val="0070C0"/>
                          </a:solidFill>
                          <a:effectLst/>
                        </a:rPr>
                        <a:t>байланыштарды</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dirty="0">
                          <a:effectLst/>
                        </a:rPr>
                        <a:t>5 </a:t>
                      </a:r>
                      <a:r>
                        <a:rPr lang="ru-RU" sz="1200" dirty="0" err="1">
                          <a:effectLst/>
                        </a:rPr>
                        <a:t>упай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8"/>
                  </a:ext>
                </a:extLst>
              </a:tr>
              <a:tr h="537220">
                <a:tc>
                  <a:txBody>
                    <a:bodyPr/>
                    <a:lstStyle/>
                    <a:p>
                      <a:pPr marL="342900" lvl="0" indent="-342900">
                        <a:lnSpc>
                          <a:spcPct val="107000"/>
                        </a:lnSpc>
                        <a:spcAft>
                          <a:spcPts val="0"/>
                        </a:spcAft>
                        <a:buFont typeface="Symbol" panose="05050102010706020507" pitchFamily="18" charset="2"/>
                        <a:buChar char=""/>
                        <a:tabLst>
                          <a:tab pos="90170" algn="l"/>
                        </a:tabLst>
                      </a:pPr>
                      <a:r>
                        <a:rPr lang="ky-KG" sz="1200" dirty="0">
                          <a:solidFill>
                            <a:srgbClr val="0070C0"/>
                          </a:solidFill>
                          <a:effectLst/>
                        </a:rPr>
                        <a:t>сөз байлыгы </a:t>
                      </a:r>
                      <a:r>
                        <a:rPr lang="ru-RU" sz="1200" dirty="0" err="1">
                          <a:solidFill>
                            <a:srgbClr val="0070C0"/>
                          </a:solidFill>
                          <a:effectLst/>
                        </a:rPr>
                        <a:t>ортодон</a:t>
                      </a:r>
                      <a:r>
                        <a:rPr lang="ru-RU" sz="1200" dirty="0">
                          <a:solidFill>
                            <a:srgbClr val="0070C0"/>
                          </a:solidFill>
                          <a:effectLst/>
                        </a:rPr>
                        <a:t> </a:t>
                      </a:r>
                      <a:r>
                        <a:rPr lang="ru-RU" sz="1200" dirty="0" err="1">
                          <a:solidFill>
                            <a:srgbClr val="0070C0"/>
                          </a:solidFill>
                          <a:effectLst/>
                        </a:rPr>
                        <a:t>жогору</a:t>
                      </a:r>
                      <a:r>
                        <a:rPr lang="ru-RU" sz="1200" dirty="0">
                          <a:solidFill>
                            <a:srgbClr val="0070C0"/>
                          </a:solidFill>
                          <a:effectLst/>
                        </a:rPr>
                        <a:t> </a:t>
                      </a:r>
                      <a:r>
                        <a:rPr lang="ru-RU" sz="1200" dirty="0" err="1">
                          <a:solidFill>
                            <a:srgbClr val="0070C0"/>
                          </a:solidFill>
                          <a:effectLst/>
                        </a:rPr>
                        <a:t>деңгээлде</a:t>
                      </a:r>
                      <a:r>
                        <a:rPr lang="ky-KG" sz="1200" dirty="0">
                          <a:solidFill>
                            <a:srgbClr val="0070C0"/>
                          </a:solidFill>
                          <a:effectLst/>
                        </a:rPr>
                        <a:t>, </a:t>
                      </a:r>
                      <a:r>
                        <a:rPr lang="ru-RU" sz="1200" dirty="0">
                          <a:solidFill>
                            <a:srgbClr val="0070C0"/>
                          </a:solidFill>
                          <a:effectLst/>
                        </a:rPr>
                        <a:t>о</a:t>
                      </a:r>
                      <a:r>
                        <a:rPr lang="ky-KG" sz="1200" dirty="0">
                          <a:solidFill>
                            <a:srgbClr val="0070C0"/>
                          </a:solidFill>
                          <a:effectLst/>
                        </a:rPr>
                        <a:t>юн</a:t>
                      </a:r>
                      <a:r>
                        <a:rPr lang="ru-RU" sz="1200" dirty="0">
                          <a:solidFill>
                            <a:srgbClr val="0070C0"/>
                          </a:solidFill>
                          <a:effectLst/>
                        </a:rPr>
                        <a:t> </a:t>
                      </a:r>
                      <a:r>
                        <a:rPr lang="ru-RU" sz="1200" dirty="0" err="1">
                          <a:solidFill>
                            <a:srgbClr val="0070C0"/>
                          </a:solidFill>
                          <a:effectLst/>
                        </a:rPr>
                        <a:t>айтууда</a:t>
                      </a:r>
                      <a:r>
                        <a:rPr lang="ru-RU" sz="1200" dirty="0">
                          <a:solidFill>
                            <a:srgbClr val="0070C0"/>
                          </a:solidFill>
                          <a:effectLst/>
                        </a:rPr>
                        <a:t> </a:t>
                      </a:r>
                      <a:r>
                        <a:rPr lang="ky-KG" sz="1200" dirty="0">
                          <a:solidFill>
                            <a:srgbClr val="0070C0"/>
                          </a:solidFill>
                          <a:effectLst/>
                        </a:rPr>
                        <a:t>көркөм сөз каражатын</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 б</a:t>
                      </a:r>
                      <a:r>
                        <a:rPr lang="ru-RU" sz="1200" dirty="0" err="1">
                          <a:solidFill>
                            <a:srgbClr val="0070C0"/>
                          </a:solidFill>
                          <a:effectLst/>
                        </a:rPr>
                        <a:t>ашка</a:t>
                      </a:r>
                      <a:r>
                        <a:rPr lang="ru-RU" sz="1200" dirty="0">
                          <a:solidFill>
                            <a:srgbClr val="0070C0"/>
                          </a:solidFill>
                          <a:effectLst/>
                        </a:rPr>
                        <a:t> </a:t>
                      </a:r>
                      <a:r>
                        <a:rPr lang="ru-RU" sz="1200" dirty="0" err="1">
                          <a:solidFill>
                            <a:srgbClr val="0070C0"/>
                          </a:solidFill>
                          <a:effectLst/>
                        </a:rPr>
                        <a:t>тилден</a:t>
                      </a:r>
                      <a:r>
                        <a:rPr lang="ru-RU" sz="1200" dirty="0">
                          <a:solidFill>
                            <a:srgbClr val="0070C0"/>
                          </a:solidFill>
                          <a:effectLst/>
                        </a:rPr>
                        <a:t> </a:t>
                      </a:r>
                      <a:r>
                        <a:rPr lang="ru-RU" sz="1200" dirty="0" err="1">
                          <a:solidFill>
                            <a:srgbClr val="0070C0"/>
                          </a:solidFill>
                          <a:effectLst/>
                        </a:rPr>
                        <a:t>алынган</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(1-2) </a:t>
                      </a:r>
                      <a:r>
                        <a:rPr lang="ru-RU" sz="1200" dirty="0" err="1">
                          <a:solidFill>
                            <a:srgbClr val="0070C0"/>
                          </a:solidFill>
                          <a:effectLst/>
                        </a:rPr>
                        <a:t>кайтала</a:t>
                      </a:r>
                      <a:r>
                        <a:rPr lang="ky-KG" sz="1200" dirty="0">
                          <a:solidFill>
                            <a:srgbClr val="0070C0"/>
                          </a:solidFill>
                          <a:effectLst/>
                        </a:rPr>
                        <a:t>йт</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dirty="0">
                          <a:effectLst/>
                        </a:rPr>
                        <a:t>4 </a:t>
                      </a:r>
                      <a:r>
                        <a:rPr lang="ru-RU" sz="1200" dirty="0" err="1">
                          <a:effectLst/>
                        </a:rPr>
                        <a:t>упай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9"/>
                  </a:ext>
                </a:extLst>
              </a:tr>
              <a:tr h="405813">
                <a:tc>
                  <a:txBody>
                    <a:bodyPr/>
                    <a:lstStyle/>
                    <a:p>
                      <a:pPr marL="342900" lvl="0" indent="-342900">
                        <a:lnSpc>
                          <a:spcPct val="107000"/>
                        </a:lnSpc>
                        <a:spcAft>
                          <a:spcPts val="0"/>
                        </a:spcAft>
                        <a:buFont typeface="Symbol" panose="05050102010706020507" pitchFamily="18" charset="2"/>
                        <a:buChar char=""/>
                        <a:tabLst>
                          <a:tab pos="80645" algn="l"/>
                        </a:tabLst>
                      </a:pPr>
                      <a:r>
                        <a:rPr lang="ky-KG" sz="1200" dirty="0">
                          <a:solidFill>
                            <a:srgbClr val="0070C0"/>
                          </a:solidFill>
                          <a:effectLst/>
                        </a:rPr>
                        <a:t>сө</a:t>
                      </a:r>
                      <a:r>
                        <a:rPr lang="ru-RU" sz="1200" dirty="0">
                          <a:solidFill>
                            <a:srgbClr val="0070C0"/>
                          </a:solidFill>
                          <a:effectLst/>
                        </a:rPr>
                        <a:t>з </a:t>
                      </a:r>
                      <a:r>
                        <a:rPr lang="ky-KG" sz="1200" dirty="0">
                          <a:solidFill>
                            <a:srgbClr val="0070C0"/>
                          </a:solidFill>
                          <a:effectLst/>
                        </a:rPr>
                        <a:t>байлыгы</a:t>
                      </a:r>
                      <a:r>
                        <a:rPr lang="ru-RU" sz="1200" dirty="0">
                          <a:solidFill>
                            <a:srgbClr val="0070C0"/>
                          </a:solidFill>
                          <a:effectLst/>
                        </a:rPr>
                        <a:t> </a:t>
                      </a:r>
                      <a:r>
                        <a:rPr lang="ru-RU" sz="1200" dirty="0" err="1">
                          <a:solidFill>
                            <a:srgbClr val="0070C0"/>
                          </a:solidFill>
                          <a:effectLst/>
                        </a:rPr>
                        <a:t>орточо</a:t>
                      </a:r>
                      <a:r>
                        <a:rPr lang="ru-RU" sz="1200" dirty="0">
                          <a:solidFill>
                            <a:srgbClr val="0070C0"/>
                          </a:solidFill>
                          <a:effectLst/>
                        </a:rPr>
                        <a:t> </a:t>
                      </a:r>
                      <a:r>
                        <a:rPr lang="ru-RU" sz="1200" dirty="0" err="1">
                          <a:solidFill>
                            <a:srgbClr val="0070C0"/>
                          </a:solidFill>
                          <a:effectLst/>
                        </a:rPr>
                        <a:t>деңгээлде</a:t>
                      </a:r>
                      <a:r>
                        <a:rPr lang="ky-KG" sz="1200" dirty="0">
                          <a:solidFill>
                            <a:srgbClr val="0070C0"/>
                          </a:solidFill>
                          <a:effectLst/>
                        </a:rPr>
                        <a:t>, </a:t>
                      </a:r>
                      <a:r>
                        <a:rPr lang="ru-RU" sz="1200" dirty="0" err="1">
                          <a:solidFill>
                            <a:srgbClr val="0070C0"/>
                          </a:solidFill>
                          <a:effectLst/>
                        </a:rPr>
                        <a:t>жөнөкөй</a:t>
                      </a:r>
                      <a:r>
                        <a:rPr lang="ru-RU" sz="1200" dirty="0">
                          <a:solidFill>
                            <a:srgbClr val="0070C0"/>
                          </a:solidFill>
                          <a:effectLst/>
                        </a:rPr>
                        <a:t> </a:t>
                      </a:r>
                      <a:r>
                        <a:rPr lang="ru-RU" sz="1200" dirty="0" err="1">
                          <a:solidFill>
                            <a:srgbClr val="0070C0"/>
                          </a:solidFill>
                          <a:effectLst/>
                        </a:rPr>
                        <a:t>сүйлөмдөр</a:t>
                      </a:r>
                      <a:r>
                        <a:rPr lang="ru-RU" sz="1200" dirty="0">
                          <a:solidFill>
                            <a:srgbClr val="0070C0"/>
                          </a:solidFill>
                          <a:effectLst/>
                        </a:rPr>
                        <a:t> </a:t>
                      </a:r>
                      <a:r>
                        <a:rPr lang="ru-RU" sz="1200" dirty="0" err="1">
                          <a:solidFill>
                            <a:srgbClr val="0070C0"/>
                          </a:solidFill>
                          <a:effectLst/>
                        </a:rPr>
                        <a:t>менен</a:t>
                      </a:r>
                      <a:r>
                        <a:rPr lang="ru-RU" sz="1200" dirty="0">
                          <a:solidFill>
                            <a:srgbClr val="0070C0"/>
                          </a:solidFill>
                          <a:effectLst/>
                        </a:rPr>
                        <a:t> </a:t>
                      </a:r>
                      <a:r>
                        <a:rPr lang="ru-RU" sz="1200" dirty="0" err="1">
                          <a:solidFill>
                            <a:srgbClr val="0070C0"/>
                          </a:solidFill>
                          <a:effectLst/>
                        </a:rPr>
                        <a:t>чектел</a:t>
                      </a:r>
                      <a:r>
                        <a:rPr lang="ky-KG" sz="1200" dirty="0">
                          <a:solidFill>
                            <a:srgbClr val="0070C0"/>
                          </a:solidFill>
                          <a:effectLst/>
                        </a:rPr>
                        <a:t>ет;</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tabLst>
                          <a:tab pos="80645" algn="l"/>
                        </a:tabLst>
                      </a:pPr>
                      <a:r>
                        <a:rPr lang="ky-KG" sz="1200" dirty="0">
                          <a:solidFill>
                            <a:srgbClr val="0070C0"/>
                          </a:solidFill>
                          <a:effectLst/>
                        </a:rPr>
                        <a:t>б</a:t>
                      </a:r>
                      <a:r>
                        <a:rPr lang="ru-RU" sz="1200" dirty="0" err="1">
                          <a:solidFill>
                            <a:srgbClr val="0070C0"/>
                          </a:solidFill>
                          <a:effectLst/>
                        </a:rPr>
                        <a:t>ашка</a:t>
                      </a:r>
                      <a:r>
                        <a:rPr lang="ru-RU" sz="1200" dirty="0">
                          <a:solidFill>
                            <a:srgbClr val="0070C0"/>
                          </a:solidFill>
                          <a:effectLst/>
                        </a:rPr>
                        <a:t> </a:t>
                      </a:r>
                      <a:r>
                        <a:rPr lang="ru-RU" sz="1200" dirty="0" err="1">
                          <a:solidFill>
                            <a:srgbClr val="0070C0"/>
                          </a:solidFill>
                          <a:effectLst/>
                        </a:rPr>
                        <a:t>тилден</a:t>
                      </a:r>
                      <a:r>
                        <a:rPr lang="ru-RU" sz="1200" dirty="0">
                          <a:solidFill>
                            <a:srgbClr val="0070C0"/>
                          </a:solidFill>
                          <a:effectLst/>
                        </a:rPr>
                        <a:t> </a:t>
                      </a:r>
                      <a:r>
                        <a:rPr lang="ru-RU" sz="1200" dirty="0" err="1">
                          <a:solidFill>
                            <a:srgbClr val="0070C0"/>
                          </a:solidFill>
                          <a:effectLst/>
                        </a:rPr>
                        <a:t>алынган</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a:t>
                      </a:r>
                      <a:r>
                        <a:rPr lang="ru-RU" sz="1200" dirty="0" err="1">
                          <a:solidFill>
                            <a:srgbClr val="0070C0"/>
                          </a:solidFill>
                          <a:effectLst/>
                        </a:rPr>
                        <a:t>орунсуз</a:t>
                      </a:r>
                      <a:r>
                        <a:rPr lang="ru-RU" sz="1200" dirty="0">
                          <a:solidFill>
                            <a:srgbClr val="0070C0"/>
                          </a:solidFill>
                          <a:effectLst/>
                        </a:rPr>
                        <a:t> (3-4) </a:t>
                      </a:r>
                      <a:r>
                        <a:rPr lang="ru-RU" sz="1200" dirty="0" err="1">
                          <a:solidFill>
                            <a:srgbClr val="0070C0"/>
                          </a:solidFill>
                          <a:effectLst/>
                        </a:rPr>
                        <a:t>колдон</a:t>
                      </a:r>
                      <a:r>
                        <a:rPr lang="ky-KG" sz="1200" dirty="0">
                          <a:solidFill>
                            <a:srgbClr val="0070C0"/>
                          </a:solidFill>
                          <a:effectLst/>
                        </a:rPr>
                        <a:t>от.</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dirty="0">
                          <a:effectLst/>
                        </a:rPr>
                        <a:t>3 </a:t>
                      </a:r>
                      <a:r>
                        <a:rPr lang="ru-RU" sz="1200" dirty="0" err="1">
                          <a:effectLst/>
                        </a:rPr>
                        <a:t>упай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10"/>
                  </a:ext>
                </a:extLst>
              </a:tr>
              <a:tr h="537220">
                <a:tc>
                  <a:txBody>
                    <a:bodyPr/>
                    <a:lstStyle/>
                    <a:p>
                      <a:pPr marL="342900" lvl="0" indent="-342900">
                        <a:lnSpc>
                          <a:spcPct val="107000"/>
                        </a:lnSpc>
                        <a:spcAft>
                          <a:spcPts val="0"/>
                        </a:spcAft>
                        <a:buFont typeface="Symbol" panose="05050102010706020507" pitchFamily="18" charset="2"/>
                        <a:buChar char=""/>
                        <a:tabLst>
                          <a:tab pos="80645" algn="l"/>
                        </a:tabLst>
                      </a:pPr>
                      <a:r>
                        <a:rPr lang="ky-KG" sz="1200" dirty="0">
                          <a:solidFill>
                            <a:srgbClr val="0070C0"/>
                          </a:solidFill>
                          <a:effectLst/>
                        </a:rPr>
                        <a:t>сө</a:t>
                      </a:r>
                      <a:r>
                        <a:rPr lang="ru-RU" sz="1200" dirty="0">
                          <a:solidFill>
                            <a:srgbClr val="0070C0"/>
                          </a:solidFill>
                          <a:effectLst/>
                        </a:rPr>
                        <a:t>з </a:t>
                      </a:r>
                      <a:r>
                        <a:rPr lang="ky-KG" sz="1200" dirty="0">
                          <a:solidFill>
                            <a:srgbClr val="0070C0"/>
                          </a:solidFill>
                          <a:effectLst/>
                        </a:rPr>
                        <a:t>байлыгы</a:t>
                      </a:r>
                      <a:r>
                        <a:rPr lang="ru-RU" sz="1200" dirty="0">
                          <a:solidFill>
                            <a:srgbClr val="0070C0"/>
                          </a:solidFill>
                          <a:effectLst/>
                        </a:rPr>
                        <a:t> </a:t>
                      </a:r>
                      <a:r>
                        <a:rPr lang="ru-RU" sz="1200" dirty="0" err="1">
                          <a:solidFill>
                            <a:srgbClr val="0070C0"/>
                          </a:solidFill>
                          <a:effectLst/>
                        </a:rPr>
                        <a:t>орто</a:t>
                      </a:r>
                      <a:r>
                        <a:rPr lang="ky-KG" sz="1200" dirty="0">
                          <a:solidFill>
                            <a:srgbClr val="0070C0"/>
                          </a:solidFill>
                          <a:effectLst/>
                        </a:rPr>
                        <a:t>дон төмөн</a:t>
                      </a:r>
                      <a:r>
                        <a:rPr lang="ru-RU" sz="1200" dirty="0">
                          <a:solidFill>
                            <a:srgbClr val="0070C0"/>
                          </a:solidFill>
                          <a:effectLst/>
                        </a:rPr>
                        <a:t> </a:t>
                      </a:r>
                      <a:r>
                        <a:rPr lang="ru-RU" sz="1200" dirty="0" err="1">
                          <a:solidFill>
                            <a:srgbClr val="0070C0"/>
                          </a:solidFill>
                          <a:effectLst/>
                        </a:rPr>
                        <a:t>деңгээлде</a:t>
                      </a:r>
                      <a:r>
                        <a:rPr lang="ky-KG" sz="1200" dirty="0">
                          <a:solidFill>
                            <a:srgbClr val="0070C0"/>
                          </a:solidFill>
                          <a:effectLst/>
                        </a:rPr>
                        <a:t>, </a:t>
                      </a:r>
                      <a:r>
                        <a:rPr lang="ru-RU" sz="1200" dirty="0" err="1">
                          <a:solidFill>
                            <a:srgbClr val="0070C0"/>
                          </a:solidFill>
                          <a:effectLst/>
                        </a:rPr>
                        <a:t>жөнөкөй</a:t>
                      </a:r>
                      <a:r>
                        <a:rPr lang="ru-RU" sz="1200" dirty="0">
                          <a:solidFill>
                            <a:srgbClr val="0070C0"/>
                          </a:solidFill>
                          <a:effectLst/>
                        </a:rPr>
                        <a:t> </a:t>
                      </a:r>
                      <a:r>
                        <a:rPr lang="ru-RU" sz="1200" dirty="0" err="1">
                          <a:solidFill>
                            <a:srgbClr val="0070C0"/>
                          </a:solidFill>
                          <a:effectLst/>
                        </a:rPr>
                        <a:t>сүйлөмдөр</a:t>
                      </a:r>
                      <a:r>
                        <a:rPr lang="ru-RU" sz="1200" dirty="0">
                          <a:solidFill>
                            <a:srgbClr val="0070C0"/>
                          </a:solidFill>
                          <a:effectLst/>
                        </a:rPr>
                        <a:t> </a:t>
                      </a:r>
                      <a:r>
                        <a:rPr lang="ru-RU" sz="1200" dirty="0" err="1">
                          <a:solidFill>
                            <a:srgbClr val="0070C0"/>
                          </a:solidFill>
                          <a:effectLst/>
                        </a:rPr>
                        <a:t>менен</a:t>
                      </a:r>
                      <a:r>
                        <a:rPr lang="ru-RU" sz="1200" dirty="0">
                          <a:solidFill>
                            <a:srgbClr val="0070C0"/>
                          </a:solidFill>
                          <a:effectLst/>
                        </a:rPr>
                        <a:t> </a:t>
                      </a:r>
                      <a:r>
                        <a:rPr lang="ru-RU" sz="1200" dirty="0" err="1">
                          <a:solidFill>
                            <a:srgbClr val="0070C0"/>
                          </a:solidFill>
                          <a:effectLst/>
                        </a:rPr>
                        <a:t>чектел</a:t>
                      </a:r>
                      <a:r>
                        <a:rPr lang="ky-KG" sz="1200" dirty="0">
                          <a:solidFill>
                            <a:srgbClr val="0070C0"/>
                          </a:solidFill>
                          <a:effectLst/>
                        </a:rPr>
                        <a:t>ет;</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tabLst>
                          <a:tab pos="80645" algn="l"/>
                        </a:tabLst>
                      </a:pPr>
                      <a:r>
                        <a:rPr lang="ky-KG" sz="1200" dirty="0">
                          <a:solidFill>
                            <a:srgbClr val="0070C0"/>
                          </a:solidFill>
                          <a:effectLst/>
                        </a:rPr>
                        <a:t>б</a:t>
                      </a:r>
                      <a:r>
                        <a:rPr lang="ru-RU" sz="1200" dirty="0" err="1">
                          <a:solidFill>
                            <a:srgbClr val="0070C0"/>
                          </a:solidFill>
                          <a:effectLst/>
                        </a:rPr>
                        <a:t>ашка</a:t>
                      </a:r>
                      <a:r>
                        <a:rPr lang="ru-RU" sz="1200" dirty="0">
                          <a:solidFill>
                            <a:srgbClr val="0070C0"/>
                          </a:solidFill>
                          <a:effectLst/>
                        </a:rPr>
                        <a:t> </a:t>
                      </a:r>
                      <a:r>
                        <a:rPr lang="ru-RU" sz="1200" dirty="0" err="1">
                          <a:solidFill>
                            <a:srgbClr val="0070C0"/>
                          </a:solidFill>
                          <a:effectLst/>
                        </a:rPr>
                        <a:t>тилден</a:t>
                      </a:r>
                      <a:r>
                        <a:rPr lang="ru-RU" sz="1200" dirty="0">
                          <a:solidFill>
                            <a:srgbClr val="0070C0"/>
                          </a:solidFill>
                          <a:effectLst/>
                        </a:rPr>
                        <a:t> </a:t>
                      </a:r>
                      <a:r>
                        <a:rPr lang="ru-RU" sz="1200" dirty="0" err="1">
                          <a:solidFill>
                            <a:srgbClr val="0070C0"/>
                          </a:solidFill>
                          <a:effectLst/>
                        </a:rPr>
                        <a:t>алынган</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a:t>
                      </a:r>
                      <a:r>
                        <a:rPr lang="ru-RU" sz="1200" dirty="0" err="1">
                          <a:solidFill>
                            <a:srgbClr val="0070C0"/>
                          </a:solidFill>
                          <a:effectLst/>
                        </a:rPr>
                        <a:t>орунсуз</a:t>
                      </a:r>
                      <a:r>
                        <a:rPr lang="ru-RU" sz="1200" dirty="0">
                          <a:solidFill>
                            <a:srgbClr val="0070C0"/>
                          </a:solidFill>
                          <a:effectLst/>
                        </a:rPr>
                        <a:t> (</a:t>
                      </a:r>
                      <a:r>
                        <a:rPr lang="ky-KG" sz="1200" dirty="0">
                          <a:solidFill>
                            <a:srgbClr val="0070C0"/>
                          </a:solidFill>
                          <a:effectLst/>
                        </a:rPr>
                        <a:t>5</a:t>
                      </a:r>
                      <a:r>
                        <a:rPr lang="ru-RU" sz="1200" dirty="0">
                          <a:solidFill>
                            <a:srgbClr val="0070C0"/>
                          </a:solidFill>
                          <a:effectLst/>
                        </a:rPr>
                        <a:t>-</a:t>
                      </a:r>
                      <a:r>
                        <a:rPr lang="ky-KG" sz="1200" dirty="0">
                          <a:solidFill>
                            <a:srgbClr val="0070C0"/>
                          </a:solidFill>
                          <a:effectLst/>
                        </a:rPr>
                        <a:t>6</a:t>
                      </a:r>
                      <a:r>
                        <a:rPr lang="ru-RU" sz="1200" dirty="0">
                          <a:solidFill>
                            <a:srgbClr val="0070C0"/>
                          </a:solidFill>
                          <a:effectLst/>
                        </a:rPr>
                        <a:t>) </a:t>
                      </a:r>
                      <a:r>
                        <a:rPr lang="ru-RU" sz="1200" dirty="0" err="1">
                          <a:solidFill>
                            <a:srgbClr val="0070C0"/>
                          </a:solidFill>
                          <a:effectLst/>
                        </a:rPr>
                        <a:t>колдон</a:t>
                      </a:r>
                      <a:r>
                        <a:rPr lang="ky-KG" sz="1200" dirty="0">
                          <a:solidFill>
                            <a:srgbClr val="0070C0"/>
                          </a:solidFill>
                          <a:effectLst/>
                        </a:rPr>
                        <a:t>от.</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ky-KG" sz="1200" dirty="0">
                          <a:effectLst/>
                        </a:rPr>
                        <a:t>2 упай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11"/>
                  </a:ext>
                </a:extLst>
              </a:tr>
              <a:tr h="405813">
                <a:tc>
                  <a:txBody>
                    <a:bodyPr/>
                    <a:lstStyle/>
                    <a:p>
                      <a:pPr marL="171450" lvl="0" indent="-171450">
                        <a:lnSpc>
                          <a:spcPct val="107000"/>
                        </a:lnSpc>
                        <a:spcAft>
                          <a:spcPts val="0"/>
                        </a:spcAft>
                        <a:buFont typeface="Arial" panose="020B0604020202020204" pitchFamily="34" charset="0"/>
                        <a:buChar char="•"/>
                        <a:tabLst>
                          <a:tab pos="80645" algn="l"/>
                        </a:tabLst>
                      </a:pPr>
                      <a:r>
                        <a:rPr lang="ky-KG" sz="1200" dirty="0">
                          <a:solidFill>
                            <a:srgbClr val="0070C0"/>
                          </a:solidFill>
                          <a:effectLst/>
                        </a:rPr>
                        <a:t>сө</a:t>
                      </a:r>
                      <a:r>
                        <a:rPr lang="ru-RU" sz="1200" dirty="0">
                          <a:solidFill>
                            <a:srgbClr val="0070C0"/>
                          </a:solidFill>
                          <a:effectLst/>
                        </a:rPr>
                        <a:t>з </a:t>
                      </a:r>
                      <a:r>
                        <a:rPr lang="ky-KG" sz="1200" dirty="0">
                          <a:solidFill>
                            <a:srgbClr val="0070C0"/>
                          </a:solidFill>
                          <a:effectLst/>
                        </a:rPr>
                        <a:t>байлыгы төмөн</a:t>
                      </a:r>
                      <a:r>
                        <a:rPr lang="ru-RU" sz="1200" dirty="0">
                          <a:solidFill>
                            <a:srgbClr val="0070C0"/>
                          </a:solidFill>
                          <a:effectLst/>
                        </a:rPr>
                        <a:t> </a:t>
                      </a:r>
                      <a:r>
                        <a:rPr lang="ru-RU" sz="1200" dirty="0" err="1">
                          <a:solidFill>
                            <a:srgbClr val="0070C0"/>
                          </a:solidFill>
                          <a:effectLst/>
                        </a:rPr>
                        <a:t>деңгээлде</a:t>
                      </a:r>
                      <a:r>
                        <a:rPr lang="ky-KG" sz="1200" dirty="0">
                          <a:solidFill>
                            <a:srgbClr val="0070C0"/>
                          </a:solidFill>
                          <a:effectLst/>
                        </a:rPr>
                        <a:t>, </a:t>
                      </a:r>
                      <a:r>
                        <a:rPr lang="ru-RU" sz="1200" dirty="0" err="1">
                          <a:solidFill>
                            <a:srgbClr val="0070C0"/>
                          </a:solidFill>
                          <a:effectLst/>
                        </a:rPr>
                        <a:t>жөнөкөй</a:t>
                      </a:r>
                      <a:r>
                        <a:rPr lang="ru-RU" sz="1200" dirty="0">
                          <a:solidFill>
                            <a:srgbClr val="0070C0"/>
                          </a:solidFill>
                          <a:effectLst/>
                        </a:rPr>
                        <a:t> </a:t>
                      </a:r>
                      <a:r>
                        <a:rPr lang="ru-RU" sz="1200" dirty="0" err="1">
                          <a:solidFill>
                            <a:srgbClr val="0070C0"/>
                          </a:solidFill>
                          <a:effectLst/>
                        </a:rPr>
                        <a:t>сүйлөмдөр</a:t>
                      </a:r>
                      <a:r>
                        <a:rPr lang="ru-RU" sz="1200" dirty="0">
                          <a:solidFill>
                            <a:srgbClr val="0070C0"/>
                          </a:solidFill>
                          <a:effectLst/>
                        </a:rPr>
                        <a:t> </a:t>
                      </a:r>
                      <a:r>
                        <a:rPr lang="ru-RU" sz="1200" dirty="0" err="1">
                          <a:solidFill>
                            <a:srgbClr val="0070C0"/>
                          </a:solidFill>
                          <a:effectLst/>
                        </a:rPr>
                        <a:t>менен</a:t>
                      </a:r>
                      <a:r>
                        <a:rPr lang="ru-RU" sz="1200" dirty="0">
                          <a:solidFill>
                            <a:srgbClr val="0070C0"/>
                          </a:solidFill>
                          <a:effectLst/>
                        </a:rPr>
                        <a:t> </a:t>
                      </a:r>
                      <a:r>
                        <a:rPr lang="ru-RU" sz="1200" dirty="0" err="1">
                          <a:solidFill>
                            <a:srgbClr val="0070C0"/>
                          </a:solidFill>
                          <a:effectLst/>
                        </a:rPr>
                        <a:t>чектел</a:t>
                      </a:r>
                      <a:r>
                        <a:rPr lang="ky-KG" sz="1200" dirty="0">
                          <a:solidFill>
                            <a:srgbClr val="0070C0"/>
                          </a:solidFill>
                          <a:effectLst/>
                        </a:rPr>
                        <a:t>ет;</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tabLst>
                          <a:tab pos="80645" algn="l"/>
                        </a:tabLst>
                      </a:pPr>
                      <a:r>
                        <a:rPr lang="ky-KG" sz="1200" dirty="0">
                          <a:solidFill>
                            <a:srgbClr val="0070C0"/>
                          </a:solidFill>
                          <a:effectLst/>
                        </a:rPr>
                        <a:t>б</a:t>
                      </a:r>
                      <a:r>
                        <a:rPr lang="ru-RU" sz="1200" dirty="0" err="1">
                          <a:solidFill>
                            <a:srgbClr val="0070C0"/>
                          </a:solidFill>
                          <a:effectLst/>
                        </a:rPr>
                        <a:t>ашка</a:t>
                      </a:r>
                      <a:r>
                        <a:rPr lang="ru-RU" sz="1200" dirty="0">
                          <a:solidFill>
                            <a:srgbClr val="0070C0"/>
                          </a:solidFill>
                          <a:effectLst/>
                        </a:rPr>
                        <a:t> </a:t>
                      </a:r>
                      <a:r>
                        <a:rPr lang="ru-RU" sz="1200" dirty="0" err="1">
                          <a:solidFill>
                            <a:srgbClr val="0070C0"/>
                          </a:solidFill>
                          <a:effectLst/>
                        </a:rPr>
                        <a:t>тилден</a:t>
                      </a:r>
                      <a:r>
                        <a:rPr lang="ru-RU" sz="1200" dirty="0">
                          <a:solidFill>
                            <a:srgbClr val="0070C0"/>
                          </a:solidFill>
                          <a:effectLst/>
                        </a:rPr>
                        <a:t> </a:t>
                      </a:r>
                      <a:r>
                        <a:rPr lang="ru-RU" sz="1200" dirty="0" err="1">
                          <a:solidFill>
                            <a:srgbClr val="0070C0"/>
                          </a:solidFill>
                          <a:effectLst/>
                        </a:rPr>
                        <a:t>алынган</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a:t>
                      </a:r>
                      <a:r>
                        <a:rPr lang="ru-RU" sz="1200" dirty="0" err="1">
                          <a:solidFill>
                            <a:srgbClr val="0070C0"/>
                          </a:solidFill>
                          <a:effectLst/>
                        </a:rPr>
                        <a:t>орунсуз</a:t>
                      </a:r>
                      <a:r>
                        <a:rPr lang="ru-RU" sz="1200" dirty="0">
                          <a:solidFill>
                            <a:srgbClr val="0070C0"/>
                          </a:solidFill>
                          <a:effectLst/>
                        </a:rPr>
                        <a:t> (</a:t>
                      </a:r>
                      <a:r>
                        <a:rPr lang="ky-KG" sz="1200" dirty="0">
                          <a:solidFill>
                            <a:srgbClr val="0070C0"/>
                          </a:solidFill>
                          <a:effectLst/>
                        </a:rPr>
                        <a:t>5</a:t>
                      </a:r>
                      <a:r>
                        <a:rPr lang="ru-RU" sz="1200" dirty="0">
                          <a:solidFill>
                            <a:srgbClr val="0070C0"/>
                          </a:solidFill>
                          <a:effectLst/>
                        </a:rPr>
                        <a:t>-</a:t>
                      </a:r>
                      <a:r>
                        <a:rPr lang="ky-KG" sz="1200" dirty="0">
                          <a:solidFill>
                            <a:srgbClr val="0070C0"/>
                          </a:solidFill>
                          <a:effectLst/>
                        </a:rPr>
                        <a:t>6</a:t>
                      </a:r>
                      <a:r>
                        <a:rPr lang="ru-RU" sz="1200" dirty="0">
                          <a:solidFill>
                            <a:srgbClr val="0070C0"/>
                          </a:solidFill>
                          <a:effectLst/>
                        </a:rPr>
                        <a:t>) </a:t>
                      </a:r>
                      <a:r>
                        <a:rPr lang="ru-RU" sz="1200" dirty="0" err="1">
                          <a:solidFill>
                            <a:srgbClr val="0070C0"/>
                          </a:solidFill>
                          <a:effectLst/>
                        </a:rPr>
                        <a:t>колдон</a:t>
                      </a:r>
                      <a:r>
                        <a:rPr lang="ky-KG" sz="1200" dirty="0">
                          <a:solidFill>
                            <a:srgbClr val="0070C0"/>
                          </a:solidFill>
                          <a:effectLst/>
                        </a:rPr>
                        <a:t>от.</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ky-KG" sz="1200" dirty="0">
                          <a:effectLst/>
                        </a:rPr>
                        <a:t>1 упай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12"/>
                  </a:ext>
                </a:extLst>
              </a:tr>
              <a:tr h="217338">
                <a:tc>
                  <a:txBody>
                    <a:bodyPr/>
                    <a:lstStyle/>
                    <a:p>
                      <a:pPr marL="342900" lvl="0" indent="-342900">
                        <a:lnSpc>
                          <a:spcPct val="107000"/>
                        </a:lnSpc>
                        <a:spcAft>
                          <a:spcPts val="0"/>
                        </a:spcAft>
                        <a:buFont typeface="Symbol" panose="05050102010706020507" pitchFamily="18" charset="2"/>
                        <a:buChar char=""/>
                        <a:tabLst>
                          <a:tab pos="80645" algn="l"/>
                        </a:tabLst>
                      </a:pPr>
                      <a:r>
                        <a:rPr lang="ru-RU" sz="1200" dirty="0">
                          <a:solidFill>
                            <a:srgbClr val="0070C0"/>
                          </a:solidFill>
                          <a:effectLst/>
                        </a:rPr>
                        <a:t>такыр </a:t>
                      </a:r>
                      <a:r>
                        <a:rPr lang="ru-RU" sz="1200" dirty="0" err="1">
                          <a:solidFill>
                            <a:srgbClr val="0070C0"/>
                          </a:solidFill>
                          <a:effectLst/>
                        </a:rPr>
                        <a:t>жооп</a:t>
                      </a:r>
                      <a:r>
                        <a:rPr lang="ru-RU" sz="1200" dirty="0">
                          <a:solidFill>
                            <a:srgbClr val="0070C0"/>
                          </a:solidFill>
                          <a:effectLst/>
                        </a:rPr>
                        <a:t> </a:t>
                      </a:r>
                      <a:r>
                        <a:rPr lang="ru-RU" sz="1200" dirty="0" err="1">
                          <a:solidFill>
                            <a:srgbClr val="0070C0"/>
                          </a:solidFill>
                          <a:effectLst/>
                        </a:rPr>
                        <a:t>берген</a:t>
                      </a:r>
                      <a:r>
                        <a:rPr lang="ru-RU" sz="1200" dirty="0">
                          <a:solidFill>
                            <a:srgbClr val="0070C0"/>
                          </a:solidFill>
                          <a:effectLst/>
                        </a:rPr>
                        <a:t> </a:t>
                      </a:r>
                      <a:r>
                        <a:rPr lang="ru-RU" sz="1200" dirty="0" err="1">
                          <a:solidFill>
                            <a:srgbClr val="0070C0"/>
                          </a:solidFill>
                          <a:effectLst/>
                        </a:rPr>
                        <a:t>жок</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ky-KG" sz="1200" dirty="0">
                          <a:effectLst/>
                        </a:rPr>
                        <a:t>0 упай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13"/>
                  </a:ext>
                </a:extLst>
              </a:tr>
            </a:tbl>
          </a:graphicData>
        </a:graphic>
      </p:graphicFrame>
      <p:sp>
        <p:nvSpPr>
          <p:cNvPr id="5" name="Rectangle 1"/>
          <p:cNvSpPr>
            <a:spLocks noChangeArrowheads="1"/>
          </p:cNvSpPr>
          <p:nvPr/>
        </p:nvSpPr>
        <p:spPr bwMode="auto">
          <a:xfrm>
            <a:off x="5468380" y="6896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Table 5"/>
          <p:cNvGraphicFramePr>
            <a:graphicFrameLocks noGrp="1"/>
          </p:cNvGraphicFramePr>
          <p:nvPr>
            <p:extLst>
              <p:ext uri="{D42A27DB-BD31-4B8C-83A1-F6EECF244321}">
                <p14:modId xmlns:p14="http://schemas.microsoft.com/office/powerpoint/2010/main" val="4191383274"/>
              </p:ext>
            </p:extLst>
          </p:nvPr>
        </p:nvGraphicFramePr>
        <p:xfrm>
          <a:off x="5754130" y="114134"/>
          <a:ext cx="6343135" cy="6486794"/>
        </p:xfrm>
        <a:graphic>
          <a:graphicData uri="http://schemas.openxmlformats.org/drawingml/2006/table">
            <a:tbl>
              <a:tblPr firstRow="1" firstCol="1" bandRow="1">
                <a:tableStyleId>{5C22544A-7EE6-4342-B048-85BDC9FD1C3A}</a:tableStyleId>
              </a:tblPr>
              <a:tblGrid>
                <a:gridCol w="5785367">
                  <a:extLst>
                    <a:ext uri="{9D8B030D-6E8A-4147-A177-3AD203B41FA5}">
                      <a16:colId xmlns:a16="http://schemas.microsoft.com/office/drawing/2014/main" val="20000"/>
                    </a:ext>
                  </a:extLst>
                </a:gridCol>
                <a:gridCol w="557768">
                  <a:extLst>
                    <a:ext uri="{9D8B030D-6E8A-4147-A177-3AD203B41FA5}">
                      <a16:colId xmlns:a16="http://schemas.microsoft.com/office/drawing/2014/main" val="20001"/>
                    </a:ext>
                  </a:extLst>
                </a:gridCol>
              </a:tblGrid>
              <a:tr h="443983">
                <a:tc>
                  <a:txBody>
                    <a:bodyPr/>
                    <a:lstStyle/>
                    <a:p>
                      <a:pPr>
                        <a:lnSpc>
                          <a:spcPct val="107000"/>
                        </a:lnSpc>
                        <a:spcAft>
                          <a:spcPts val="0"/>
                        </a:spcAft>
                      </a:pPr>
                      <a:r>
                        <a:rPr lang="ru-RU" sz="1200" dirty="0">
                          <a:solidFill>
                            <a:srgbClr val="002060"/>
                          </a:solidFill>
                          <a:effectLst/>
                        </a:rPr>
                        <a:t> </a:t>
                      </a:r>
                    </a:p>
                    <a:p>
                      <a:pPr>
                        <a:lnSpc>
                          <a:spcPct val="107000"/>
                        </a:lnSpc>
                        <a:spcAft>
                          <a:spcPts val="0"/>
                        </a:spcAft>
                      </a:pPr>
                      <a:r>
                        <a:rPr lang="ru-RU" sz="1200" dirty="0">
                          <a:solidFill>
                            <a:srgbClr val="002060"/>
                          </a:solidFill>
                          <a:effectLst/>
                        </a:rPr>
                        <a:t>3-критерий: </a:t>
                      </a:r>
                      <a:r>
                        <a:rPr lang="ru-RU" sz="1200" dirty="0" err="1">
                          <a:solidFill>
                            <a:srgbClr val="002060"/>
                          </a:solidFill>
                          <a:effectLst/>
                        </a:rPr>
                        <a:t>Кеп</a:t>
                      </a:r>
                      <a:r>
                        <a:rPr lang="ru-RU" sz="1200" dirty="0">
                          <a:solidFill>
                            <a:srgbClr val="002060"/>
                          </a:solidFill>
                          <a:effectLst/>
                        </a:rPr>
                        <a:t> </a:t>
                      </a:r>
                      <a:r>
                        <a:rPr lang="ru-RU" sz="1200" dirty="0" err="1">
                          <a:solidFill>
                            <a:srgbClr val="002060"/>
                          </a:solidFill>
                          <a:effectLst/>
                        </a:rPr>
                        <a:t>маданияты</a:t>
                      </a:r>
                      <a:r>
                        <a:rPr lang="ru-RU" sz="1200" dirty="0">
                          <a:solidFill>
                            <a:srgbClr val="002060"/>
                          </a:solidFill>
                          <a:effectLst/>
                        </a:rPr>
                        <a:t> (</a:t>
                      </a:r>
                      <a:r>
                        <a:rPr lang="ru-RU" sz="1200" dirty="0" err="1">
                          <a:solidFill>
                            <a:srgbClr val="002060"/>
                          </a:solidFill>
                          <a:effectLst/>
                        </a:rPr>
                        <a:t>тил</a:t>
                      </a:r>
                      <a:r>
                        <a:rPr lang="ru-RU" sz="1200" dirty="0">
                          <a:solidFill>
                            <a:srgbClr val="002060"/>
                          </a:solidFill>
                          <a:effectLst/>
                        </a:rPr>
                        <a:t> </a:t>
                      </a:r>
                      <a:r>
                        <a:rPr lang="ru-RU" sz="1200" dirty="0" err="1">
                          <a:solidFill>
                            <a:srgbClr val="002060"/>
                          </a:solidFill>
                          <a:effectLst/>
                        </a:rPr>
                        <a:t>тазалыгы</a:t>
                      </a:r>
                      <a:r>
                        <a:rPr lang="ru-RU" sz="1200" dirty="0">
                          <a:solidFill>
                            <a:srgbClr val="002060"/>
                          </a:solidFill>
                          <a:effectLst/>
                        </a:rPr>
                        <a:t>, </a:t>
                      </a:r>
                      <a:r>
                        <a:rPr lang="ru-RU" sz="1200" dirty="0" err="1">
                          <a:solidFill>
                            <a:srgbClr val="002060"/>
                          </a:solidFill>
                          <a:effectLst/>
                        </a:rPr>
                        <a:t>сөз</a:t>
                      </a:r>
                      <a:r>
                        <a:rPr lang="ky-KG" sz="1200" dirty="0">
                          <a:solidFill>
                            <a:srgbClr val="002060"/>
                          </a:solidFill>
                          <a:effectLst/>
                        </a:rPr>
                        <a:t>дү</a:t>
                      </a:r>
                      <a:r>
                        <a:rPr lang="ru-RU" sz="1200" dirty="0">
                          <a:solidFill>
                            <a:srgbClr val="002060"/>
                          </a:solidFill>
                          <a:effectLst/>
                        </a:rPr>
                        <a:t> </a:t>
                      </a:r>
                      <a:r>
                        <a:rPr lang="ru-RU" sz="1200" dirty="0" err="1">
                          <a:solidFill>
                            <a:srgbClr val="002060"/>
                          </a:solidFill>
                          <a:effectLst/>
                        </a:rPr>
                        <a:t>колдонуу</a:t>
                      </a:r>
                      <a:r>
                        <a:rPr lang="ru-RU" sz="1200" dirty="0">
                          <a:solidFill>
                            <a:srgbClr val="002060"/>
                          </a:solidFill>
                          <a:effectLst/>
                        </a:rPr>
                        <a:t> </a:t>
                      </a:r>
                      <a:r>
                        <a:rPr lang="ru-RU" sz="1200" dirty="0" err="1">
                          <a:solidFill>
                            <a:srgbClr val="002060"/>
                          </a:solidFill>
                          <a:effectLst/>
                        </a:rPr>
                        <a:t>маданияты</a:t>
                      </a:r>
                      <a:r>
                        <a:rPr lang="ru-RU" sz="1200" dirty="0">
                          <a:solidFill>
                            <a:srgbClr val="002060"/>
                          </a:solidFill>
                          <a:effectLst/>
                        </a:rPr>
                        <a:t>, </a:t>
                      </a:r>
                      <a:r>
                        <a:rPr lang="ru-RU" sz="1200" dirty="0" err="1">
                          <a:solidFill>
                            <a:srgbClr val="002060"/>
                          </a:solidFill>
                          <a:effectLst/>
                        </a:rPr>
                        <a:t>сөздүн</a:t>
                      </a:r>
                      <a:r>
                        <a:rPr lang="ru-RU" sz="1200" dirty="0">
                          <a:solidFill>
                            <a:srgbClr val="002060"/>
                          </a:solidFill>
                          <a:effectLst/>
                        </a:rPr>
                        <a:t> </a:t>
                      </a:r>
                      <a:r>
                        <a:rPr lang="ru-RU" sz="1200" dirty="0" err="1">
                          <a:solidFill>
                            <a:srgbClr val="002060"/>
                          </a:solidFill>
                          <a:effectLst/>
                        </a:rPr>
                        <a:t>тактыгы</a:t>
                      </a:r>
                      <a:r>
                        <a:rPr lang="ru-RU" sz="1200" dirty="0">
                          <a:solidFill>
                            <a:srgbClr val="002060"/>
                          </a:solidFill>
                          <a:effectLst/>
                        </a:rPr>
                        <a:t>, </a:t>
                      </a:r>
                      <a:r>
                        <a:rPr lang="ky-KG" sz="1200" dirty="0">
                          <a:solidFill>
                            <a:srgbClr val="002060"/>
                          </a:solidFill>
                          <a:effectLst/>
                        </a:rPr>
                        <a:t>ачыктыгы, сүйлөм түзүү логикасы</a:t>
                      </a:r>
                      <a:r>
                        <a:rPr lang="ru-RU" sz="1200" dirty="0">
                          <a:solidFill>
                            <a:srgbClr val="002060"/>
                          </a:solidFill>
                          <a:effectLst/>
                        </a:rPr>
                        <a:t>) </a:t>
                      </a:r>
                      <a:endParaRPr lang="ru-R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noFill/>
                  </a:tcPr>
                </a:tc>
                <a:tc>
                  <a:txBody>
                    <a:bodyPr/>
                    <a:lstStyle/>
                    <a:p>
                      <a:pPr>
                        <a:lnSpc>
                          <a:spcPct val="107000"/>
                        </a:lnSpc>
                        <a:spcAft>
                          <a:spcPts val="0"/>
                        </a:spcAft>
                      </a:pPr>
                      <a:r>
                        <a:rPr lang="ru-RU" sz="1200" dirty="0" err="1">
                          <a:solidFill>
                            <a:srgbClr val="002060"/>
                          </a:solidFill>
                          <a:effectLst/>
                        </a:rPr>
                        <a:t>Упай</a:t>
                      </a:r>
                      <a:endParaRPr lang="ru-R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solidFill>
                      <a:schemeClr val="bg1"/>
                    </a:solidFill>
                  </a:tcPr>
                </a:tc>
                <a:extLst>
                  <a:ext uri="{0D108BD9-81ED-4DB2-BD59-A6C34878D82A}">
                    <a16:rowId xmlns:a16="http://schemas.microsoft.com/office/drawing/2014/main" val="10000"/>
                  </a:ext>
                </a:extLst>
              </a:tr>
              <a:tr h="396242">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кеп</a:t>
                      </a:r>
                      <a:r>
                        <a:rPr lang="ru-RU" sz="1200" dirty="0">
                          <a:solidFill>
                            <a:srgbClr val="0070C0"/>
                          </a:solidFill>
                          <a:effectLst/>
                        </a:rPr>
                        <a:t> </a:t>
                      </a:r>
                      <a:r>
                        <a:rPr lang="ru-RU" sz="1200" dirty="0" err="1">
                          <a:solidFill>
                            <a:srgbClr val="0070C0"/>
                          </a:solidFill>
                          <a:effectLst/>
                        </a:rPr>
                        <a:t>маданиятын</a:t>
                      </a:r>
                      <a:r>
                        <a:rPr lang="ru-RU" sz="1200" dirty="0">
                          <a:solidFill>
                            <a:srgbClr val="0070C0"/>
                          </a:solidFill>
                          <a:effectLst/>
                        </a:rPr>
                        <a:t>, </a:t>
                      </a:r>
                      <a:r>
                        <a:rPr lang="ru-RU" sz="1200" dirty="0" err="1">
                          <a:solidFill>
                            <a:srgbClr val="0070C0"/>
                          </a:solidFill>
                          <a:effectLst/>
                        </a:rPr>
                        <a:t>тилдин</a:t>
                      </a:r>
                      <a:r>
                        <a:rPr lang="ru-RU" sz="1200" dirty="0">
                          <a:solidFill>
                            <a:srgbClr val="0070C0"/>
                          </a:solidFill>
                          <a:effectLst/>
                        </a:rPr>
                        <a:t> </a:t>
                      </a:r>
                      <a:r>
                        <a:rPr lang="ru-RU" sz="1200" dirty="0" err="1">
                          <a:solidFill>
                            <a:srgbClr val="0070C0"/>
                          </a:solidFill>
                          <a:effectLst/>
                        </a:rPr>
                        <a:t>тазалыгын</a:t>
                      </a:r>
                      <a:r>
                        <a:rPr lang="ru-RU" sz="1200" dirty="0">
                          <a:solidFill>
                            <a:srgbClr val="0070C0"/>
                          </a:solidFill>
                          <a:effectLst/>
                        </a:rPr>
                        <a:t>, </a:t>
                      </a:r>
                      <a:r>
                        <a:rPr lang="ru-RU" sz="1200" dirty="0" err="1">
                          <a:solidFill>
                            <a:srgbClr val="0070C0"/>
                          </a:solidFill>
                          <a:effectLst/>
                        </a:rPr>
                        <a:t>адабий</a:t>
                      </a:r>
                      <a:r>
                        <a:rPr lang="ru-RU" sz="1200" dirty="0">
                          <a:solidFill>
                            <a:srgbClr val="0070C0"/>
                          </a:solidFill>
                          <a:effectLst/>
                        </a:rPr>
                        <a:t> </a:t>
                      </a:r>
                      <a:r>
                        <a:rPr lang="ru-RU" sz="1200" dirty="0" err="1">
                          <a:solidFill>
                            <a:srgbClr val="0070C0"/>
                          </a:solidFill>
                          <a:effectLst/>
                        </a:rPr>
                        <a:t>тил</a:t>
                      </a:r>
                      <a:r>
                        <a:rPr lang="ru-RU" sz="1200" dirty="0">
                          <a:solidFill>
                            <a:srgbClr val="0070C0"/>
                          </a:solidFill>
                          <a:effectLst/>
                        </a:rPr>
                        <a:t> </a:t>
                      </a:r>
                      <a:r>
                        <a:rPr lang="ru-RU" sz="1200" dirty="0" err="1">
                          <a:solidFill>
                            <a:srgbClr val="0070C0"/>
                          </a:solidFill>
                          <a:effectLst/>
                        </a:rPr>
                        <a:t>нормаларын</a:t>
                      </a:r>
                      <a:r>
                        <a:rPr lang="ru-RU" sz="1200" dirty="0">
                          <a:solidFill>
                            <a:srgbClr val="0070C0"/>
                          </a:solidFill>
                          <a:effectLst/>
                        </a:rPr>
                        <a:t> </a:t>
                      </a:r>
                      <a:r>
                        <a:rPr lang="ru-RU" sz="1200" dirty="0" err="1">
                          <a:solidFill>
                            <a:srgbClr val="0070C0"/>
                          </a:solidFill>
                          <a:effectLst/>
                        </a:rPr>
                        <a:t>толук</a:t>
                      </a:r>
                      <a:r>
                        <a:rPr lang="ru-RU" sz="1200" dirty="0">
                          <a:solidFill>
                            <a:srgbClr val="0070C0"/>
                          </a:solidFill>
                          <a:effectLst/>
                        </a:rPr>
                        <a:t> </a:t>
                      </a:r>
                      <a:r>
                        <a:rPr lang="ru-RU" sz="1200" dirty="0" err="1">
                          <a:solidFill>
                            <a:srgbClr val="0070C0"/>
                          </a:solidFill>
                          <a:effectLst/>
                        </a:rPr>
                        <a:t>сактайт</a:t>
                      </a:r>
                      <a:r>
                        <a:rPr lang="ky-KG" sz="1200" dirty="0">
                          <a:solidFill>
                            <a:srgbClr val="0070C0"/>
                          </a:solidFill>
                          <a:effectLst/>
                        </a:rPr>
                        <a:t>;</a:t>
                      </a:r>
                      <a:endParaRPr lang="ru-RU" sz="1200" dirty="0">
                        <a:solidFill>
                          <a:srgbClr val="0070C0"/>
                        </a:solidFill>
                        <a:effectLst/>
                      </a:endParaRPr>
                    </a:p>
                    <a:p>
                      <a:pPr marL="171450" lvl="0" indent="-171450">
                        <a:lnSpc>
                          <a:spcPct val="107000"/>
                        </a:lnSpc>
                        <a:spcAft>
                          <a:spcPts val="0"/>
                        </a:spcAft>
                        <a:buFont typeface="Arial" panose="020B0604020202020204" pitchFamily="34" charset="0"/>
                        <a:buChar char="•"/>
                      </a:pPr>
                      <a:r>
                        <a:rPr lang="ru-RU" sz="1200" dirty="0">
                          <a:solidFill>
                            <a:srgbClr val="0070C0"/>
                          </a:solidFill>
                          <a:effectLst/>
                        </a:rPr>
                        <a:t>башка </a:t>
                      </a:r>
                      <a:r>
                        <a:rPr lang="ru-RU" sz="1200" dirty="0" err="1">
                          <a:solidFill>
                            <a:srgbClr val="0070C0"/>
                          </a:solidFill>
                          <a:effectLst/>
                        </a:rPr>
                        <a:t>тилди</a:t>
                      </a:r>
                      <a:r>
                        <a:rPr lang="ru-RU" sz="1200" dirty="0">
                          <a:solidFill>
                            <a:srgbClr val="0070C0"/>
                          </a:solidFill>
                          <a:effectLst/>
                        </a:rPr>
                        <a:t> </a:t>
                      </a:r>
                      <a:r>
                        <a:rPr lang="ru-RU" sz="1200" dirty="0" err="1">
                          <a:solidFill>
                            <a:srgbClr val="0070C0"/>
                          </a:solidFill>
                          <a:effectLst/>
                        </a:rPr>
                        <a:t>колдонбой</a:t>
                      </a:r>
                      <a:r>
                        <a:rPr lang="ru-RU" sz="1200" dirty="0">
                          <a:solidFill>
                            <a:srgbClr val="0070C0"/>
                          </a:solidFill>
                          <a:effectLst/>
                        </a:rPr>
                        <a:t>, </a:t>
                      </a:r>
                      <a:r>
                        <a:rPr lang="ru-RU" sz="1200" dirty="0" err="1">
                          <a:solidFill>
                            <a:srgbClr val="0070C0"/>
                          </a:solidFill>
                          <a:effectLst/>
                        </a:rPr>
                        <a:t>эркин</a:t>
                      </a:r>
                      <a:r>
                        <a:rPr lang="ky-KG" sz="1200" dirty="0">
                          <a:solidFill>
                            <a:srgbClr val="0070C0"/>
                          </a:solidFill>
                          <a:effectLst/>
                        </a:rPr>
                        <a:t>, </a:t>
                      </a:r>
                      <a:r>
                        <a:rPr lang="ru-RU" sz="1200" dirty="0">
                          <a:solidFill>
                            <a:srgbClr val="0070C0"/>
                          </a:solidFill>
                          <a:effectLst/>
                        </a:rPr>
                        <a:t>так </a:t>
                      </a:r>
                      <a:r>
                        <a:rPr lang="ru-RU" sz="1200" dirty="0" err="1">
                          <a:solidFill>
                            <a:srgbClr val="0070C0"/>
                          </a:solidFill>
                          <a:effectLst/>
                        </a:rPr>
                        <a:t>сүйлөйт</a:t>
                      </a:r>
                      <a:r>
                        <a:rPr lang="ky-KG" sz="1200" dirty="0">
                          <a:solidFill>
                            <a:srgbClr val="0070C0"/>
                          </a:solidFill>
                          <a:effectLst/>
                        </a:rPr>
                        <a:t>, </a:t>
                      </a:r>
                      <a:r>
                        <a:rPr lang="ru-RU" sz="1200" dirty="0" err="1">
                          <a:solidFill>
                            <a:srgbClr val="0070C0"/>
                          </a:solidFill>
                          <a:effectLst/>
                        </a:rPr>
                        <a:t>оюн</a:t>
                      </a:r>
                      <a:r>
                        <a:rPr lang="ru-RU" sz="1200" dirty="0">
                          <a:solidFill>
                            <a:srgbClr val="0070C0"/>
                          </a:solidFill>
                          <a:effectLst/>
                        </a:rPr>
                        <a:t> </a:t>
                      </a:r>
                      <a:r>
                        <a:rPr lang="ru-RU" sz="1200" dirty="0" err="1">
                          <a:solidFill>
                            <a:srgbClr val="0070C0"/>
                          </a:solidFill>
                          <a:effectLst/>
                        </a:rPr>
                        <a:t>жеткирүү</a:t>
                      </a:r>
                      <a:r>
                        <a:rPr lang="ky-KG" sz="1200" dirty="0">
                          <a:solidFill>
                            <a:srgbClr val="0070C0"/>
                          </a:solidFill>
                          <a:effectLst/>
                        </a:rPr>
                        <a:t>дө</a:t>
                      </a:r>
                      <a:r>
                        <a:rPr lang="ru-RU" sz="1200" dirty="0">
                          <a:solidFill>
                            <a:srgbClr val="0070C0"/>
                          </a:solidFill>
                          <a:effectLst/>
                        </a:rPr>
                        <a:t> </a:t>
                      </a:r>
                      <a:r>
                        <a:rPr lang="ru-RU" sz="1200" dirty="0" err="1">
                          <a:solidFill>
                            <a:srgbClr val="0070C0"/>
                          </a:solidFill>
                          <a:effectLst/>
                        </a:rPr>
                        <a:t>эч</a:t>
                      </a:r>
                      <a:r>
                        <a:rPr lang="ru-RU" sz="1200" dirty="0">
                          <a:solidFill>
                            <a:srgbClr val="0070C0"/>
                          </a:solidFill>
                          <a:effectLst/>
                        </a:rPr>
                        <a:t> </a:t>
                      </a:r>
                      <a:r>
                        <a:rPr lang="ky-KG" sz="1200" dirty="0">
                          <a:solidFill>
                            <a:srgbClr val="0070C0"/>
                          </a:solidFill>
                          <a:effectLst/>
                        </a:rPr>
                        <a:t>мүчүлүштүк</a:t>
                      </a:r>
                      <a:r>
                        <a:rPr lang="ru-RU" sz="1200" dirty="0">
                          <a:solidFill>
                            <a:srgbClr val="0070C0"/>
                          </a:solidFill>
                          <a:effectLst/>
                        </a:rPr>
                        <a:t> </a:t>
                      </a:r>
                      <a:r>
                        <a:rPr lang="ru-RU" sz="1200" dirty="0" err="1">
                          <a:solidFill>
                            <a:srgbClr val="0070C0"/>
                          </a:solidFill>
                          <a:effectLst/>
                        </a:rPr>
                        <a:t>жок</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5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1"/>
                  </a:ext>
                </a:extLst>
              </a:tr>
              <a:tr h="443983">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сүйлөө</a:t>
                      </a:r>
                      <a:r>
                        <a:rPr lang="ru-RU" sz="1200" dirty="0">
                          <a:solidFill>
                            <a:srgbClr val="0070C0"/>
                          </a:solidFill>
                          <a:effectLst/>
                        </a:rPr>
                        <a:t> </a:t>
                      </a:r>
                      <a:r>
                        <a:rPr lang="ru-RU" sz="1200" dirty="0" err="1">
                          <a:solidFill>
                            <a:srgbClr val="0070C0"/>
                          </a:solidFill>
                          <a:effectLst/>
                        </a:rPr>
                        <a:t>маданиятын</a:t>
                      </a:r>
                      <a:r>
                        <a:rPr lang="ru-RU" sz="1200" dirty="0">
                          <a:solidFill>
                            <a:srgbClr val="0070C0"/>
                          </a:solidFill>
                          <a:effectLst/>
                        </a:rPr>
                        <a:t> </a:t>
                      </a:r>
                      <a:r>
                        <a:rPr lang="ru-RU" sz="1200" dirty="0" err="1">
                          <a:solidFill>
                            <a:srgbClr val="0070C0"/>
                          </a:solidFill>
                          <a:effectLst/>
                        </a:rPr>
                        <a:t>сактайт</a:t>
                      </a:r>
                      <a:r>
                        <a:rPr lang="ky-KG" sz="1200" dirty="0">
                          <a:solidFill>
                            <a:srgbClr val="0070C0"/>
                          </a:solidFill>
                          <a:effectLst/>
                        </a:rPr>
                        <a:t>, </a:t>
                      </a:r>
                      <a:r>
                        <a:rPr lang="ru-RU" sz="1200" dirty="0" err="1">
                          <a:solidFill>
                            <a:srgbClr val="0070C0"/>
                          </a:solidFill>
                          <a:effectLst/>
                        </a:rPr>
                        <a:t>тилдин</a:t>
                      </a:r>
                      <a:r>
                        <a:rPr lang="ru-RU" sz="1200" dirty="0">
                          <a:solidFill>
                            <a:srgbClr val="0070C0"/>
                          </a:solidFill>
                          <a:effectLst/>
                        </a:rPr>
                        <a:t> </a:t>
                      </a:r>
                      <a:r>
                        <a:rPr lang="ru-RU" sz="1200" dirty="0" err="1">
                          <a:solidFill>
                            <a:srgbClr val="0070C0"/>
                          </a:solidFill>
                          <a:effectLst/>
                        </a:rPr>
                        <a:t>тазалыгын</a:t>
                      </a:r>
                      <a:r>
                        <a:rPr lang="ky-KG" sz="1200" dirty="0">
                          <a:solidFill>
                            <a:srgbClr val="0070C0"/>
                          </a:solidFill>
                          <a:effectLst/>
                        </a:rPr>
                        <a:t>, </a:t>
                      </a:r>
                      <a:r>
                        <a:rPr lang="ru-RU" sz="1200" dirty="0" err="1">
                          <a:solidFill>
                            <a:srgbClr val="0070C0"/>
                          </a:solidFill>
                          <a:effectLst/>
                        </a:rPr>
                        <a:t>адабий</a:t>
                      </a:r>
                      <a:r>
                        <a:rPr lang="ru-RU" sz="1200" dirty="0">
                          <a:solidFill>
                            <a:srgbClr val="0070C0"/>
                          </a:solidFill>
                          <a:effectLst/>
                        </a:rPr>
                        <a:t> </a:t>
                      </a:r>
                      <a:r>
                        <a:rPr lang="ru-RU" sz="1200" dirty="0" err="1">
                          <a:solidFill>
                            <a:srgbClr val="0070C0"/>
                          </a:solidFill>
                          <a:effectLst/>
                        </a:rPr>
                        <a:t>тил</a:t>
                      </a:r>
                      <a:r>
                        <a:rPr lang="ru-RU" sz="1200" dirty="0">
                          <a:solidFill>
                            <a:srgbClr val="0070C0"/>
                          </a:solidFill>
                          <a:effectLst/>
                        </a:rPr>
                        <a:t> </a:t>
                      </a:r>
                      <a:r>
                        <a:rPr lang="ru-RU" sz="1200" dirty="0" err="1">
                          <a:solidFill>
                            <a:srgbClr val="0070C0"/>
                          </a:solidFill>
                          <a:effectLst/>
                        </a:rPr>
                        <a:t>нормаларын</a:t>
                      </a:r>
                      <a:r>
                        <a:rPr lang="ru-RU" sz="1200" dirty="0">
                          <a:solidFill>
                            <a:srgbClr val="0070C0"/>
                          </a:solidFill>
                          <a:effectLst/>
                        </a:rPr>
                        <a:t> </a:t>
                      </a:r>
                      <a:r>
                        <a:rPr lang="ru-RU" sz="1200" dirty="0" err="1">
                          <a:solidFill>
                            <a:srgbClr val="0070C0"/>
                          </a:solidFill>
                          <a:effectLst/>
                        </a:rPr>
                        <a:t>сактоо</a:t>
                      </a:r>
                      <a:r>
                        <a:rPr lang="ru-RU" sz="1200" dirty="0">
                          <a:solidFill>
                            <a:srgbClr val="0070C0"/>
                          </a:solidFill>
                          <a:effectLst/>
                        </a:rPr>
                        <a:t> </a:t>
                      </a:r>
                      <a:r>
                        <a:rPr lang="ru-RU" sz="1200" dirty="0" err="1">
                          <a:solidFill>
                            <a:srgbClr val="0070C0"/>
                          </a:solidFill>
                          <a:effectLst/>
                        </a:rPr>
                        <a:t>менен</a:t>
                      </a:r>
                      <a:r>
                        <a:rPr lang="ru-RU" sz="1200" dirty="0">
                          <a:solidFill>
                            <a:srgbClr val="0070C0"/>
                          </a:solidFill>
                          <a:effectLst/>
                        </a:rPr>
                        <a:t> башка </a:t>
                      </a:r>
                      <a:r>
                        <a:rPr lang="ru-RU" sz="1200" dirty="0" err="1">
                          <a:solidFill>
                            <a:srgbClr val="0070C0"/>
                          </a:solidFill>
                          <a:effectLst/>
                        </a:rPr>
                        <a:t>тилден</a:t>
                      </a:r>
                      <a:r>
                        <a:rPr lang="ru-RU" sz="1200" dirty="0">
                          <a:solidFill>
                            <a:srgbClr val="0070C0"/>
                          </a:solidFill>
                          <a:effectLst/>
                        </a:rPr>
                        <a:t> </a:t>
                      </a:r>
                      <a:r>
                        <a:rPr lang="ky-KG" sz="1200" dirty="0">
                          <a:solidFill>
                            <a:srgbClr val="0070C0"/>
                          </a:solidFill>
                          <a:effectLst/>
                        </a:rPr>
                        <a:t>кирген</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(1-2 </a:t>
                      </a:r>
                      <a:r>
                        <a:rPr lang="ru-RU" sz="1200" dirty="0" err="1">
                          <a:solidFill>
                            <a:srgbClr val="0070C0"/>
                          </a:solidFill>
                          <a:effectLst/>
                        </a:rPr>
                        <a:t>сөз</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 о</a:t>
                      </a:r>
                      <a:r>
                        <a:rPr lang="ru-RU" sz="1200" dirty="0">
                          <a:solidFill>
                            <a:srgbClr val="0070C0"/>
                          </a:solidFill>
                          <a:effectLst/>
                        </a:rPr>
                        <a:t>юн </a:t>
                      </a:r>
                      <a:r>
                        <a:rPr lang="ru-RU" sz="1200" dirty="0" err="1">
                          <a:solidFill>
                            <a:srgbClr val="0070C0"/>
                          </a:solidFill>
                          <a:effectLst/>
                        </a:rPr>
                        <a:t>жеткирүү</a:t>
                      </a:r>
                      <a:r>
                        <a:rPr lang="ky-KG" sz="1200" dirty="0">
                          <a:solidFill>
                            <a:srgbClr val="0070C0"/>
                          </a:solidFill>
                          <a:effectLst/>
                        </a:rPr>
                        <a:t>дө мүчүлүштүк</a:t>
                      </a:r>
                      <a:r>
                        <a:rPr lang="ru-RU" sz="1200" dirty="0">
                          <a:solidFill>
                            <a:srgbClr val="0070C0"/>
                          </a:solidFill>
                          <a:effectLst/>
                        </a:rPr>
                        <a:t> бар</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4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2"/>
                  </a:ext>
                </a:extLst>
              </a:tr>
              <a:tr h="443983">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кеп</a:t>
                      </a:r>
                      <a:r>
                        <a:rPr lang="ru-RU" sz="1200" dirty="0">
                          <a:solidFill>
                            <a:srgbClr val="0070C0"/>
                          </a:solidFill>
                          <a:effectLst/>
                        </a:rPr>
                        <a:t> </a:t>
                      </a:r>
                      <a:r>
                        <a:rPr lang="ru-RU" sz="1200" dirty="0" err="1">
                          <a:solidFill>
                            <a:srgbClr val="0070C0"/>
                          </a:solidFill>
                          <a:effectLst/>
                        </a:rPr>
                        <a:t>маданиятын</a:t>
                      </a:r>
                      <a:r>
                        <a:rPr lang="ru-RU" sz="1200" dirty="0">
                          <a:solidFill>
                            <a:srgbClr val="0070C0"/>
                          </a:solidFill>
                          <a:effectLst/>
                        </a:rPr>
                        <a:t> </a:t>
                      </a:r>
                      <a:r>
                        <a:rPr lang="ru-RU" sz="1200" dirty="0" err="1">
                          <a:solidFill>
                            <a:srgbClr val="0070C0"/>
                          </a:solidFill>
                          <a:effectLst/>
                        </a:rPr>
                        <a:t>сактоого</a:t>
                      </a:r>
                      <a:r>
                        <a:rPr lang="ru-RU" sz="1200" dirty="0">
                          <a:solidFill>
                            <a:srgbClr val="0070C0"/>
                          </a:solidFill>
                          <a:effectLst/>
                        </a:rPr>
                        <a:t> </a:t>
                      </a:r>
                      <a:r>
                        <a:rPr lang="ru-RU" sz="1200" dirty="0" err="1">
                          <a:solidFill>
                            <a:srgbClr val="0070C0"/>
                          </a:solidFill>
                          <a:effectLst/>
                        </a:rPr>
                        <a:t>аракеттенет</a:t>
                      </a:r>
                      <a:r>
                        <a:rPr lang="ky-KG" sz="1200" dirty="0">
                          <a:solidFill>
                            <a:srgbClr val="0070C0"/>
                          </a:solidFill>
                          <a:effectLst/>
                        </a:rPr>
                        <a:t>, </a:t>
                      </a:r>
                      <a:r>
                        <a:rPr lang="ru-RU" sz="1200" dirty="0" err="1">
                          <a:solidFill>
                            <a:srgbClr val="0070C0"/>
                          </a:solidFill>
                          <a:effectLst/>
                        </a:rPr>
                        <a:t>тил</a:t>
                      </a:r>
                      <a:r>
                        <a:rPr lang="ru-RU" sz="1200" dirty="0">
                          <a:solidFill>
                            <a:srgbClr val="0070C0"/>
                          </a:solidFill>
                          <a:effectLst/>
                        </a:rPr>
                        <a:t> </a:t>
                      </a:r>
                      <a:r>
                        <a:rPr lang="ru-RU" sz="1200" dirty="0" err="1">
                          <a:solidFill>
                            <a:srgbClr val="0070C0"/>
                          </a:solidFill>
                          <a:effectLst/>
                        </a:rPr>
                        <a:t>тазалыгын</a:t>
                      </a:r>
                      <a:r>
                        <a:rPr lang="ky-KG" sz="1200" dirty="0">
                          <a:solidFill>
                            <a:srgbClr val="0070C0"/>
                          </a:solidFill>
                          <a:effectLst/>
                        </a:rPr>
                        <a:t>, </a:t>
                      </a:r>
                      <a:r>
                        <a:rPr lang="ru-RU" sz="1200" dirty="0" err="1">
                          <a:solidFill>
                            <a:srgbClr val="0070C0"/>
                          </a:solidFill>
                          <a:effectLst/>
                        </a:rPr>
                        <a:t>адабий</a:t>
                      </a:r>
                      <a:r>
                        <a:rPr lang="ru-RU" sz="1200" dirty="0">
                          <a:solidFill>
                            <a:srgbClr val="0070C0"/>
                          </a:solidFill>
                          <a:effectLst/>
                        </a:rPr>
                        <a:t> </a:t>
                      </a:r>
                      <a:r>
                        <a:rPr lang="ru-RU" sz="1200" dirty="0" err="1">
                          <a:solidFill>
                            <a:srgbClr val="0070C0"/>
                          </a:solidFill>
                          <a:effectLst/>
                        </a:rPr>
                        <a:t>тил</a:t>
                      </a:r>
                      <a:r>
                        <a:rPr lang="ru-RU" sz="1200" dirty="0">
                          <a:solidFill>
                            <a:srgbClr val="0070C0"/>
                          </a:solidFill>
                          <a:effectLst/>
                        </a:rPr>
                        <a:t> норма</a:t>
                      </a:r>
                      <a:r>
                        <a:rPr lang="ky-KG" sz="1200" dirty="0">
                          <a:solidFill>
                            <a:srgbClr val="0070C0"/>
                          </a:solidFill>
                          <a:effectLst/>
                        </a:rPr>
                        <a:t>сын</a:t>
                      </a:r>
                      <a:r>
                        <a:rPr lang="ru-RU" sz="1200" dirty="0">
                          <a:solidFill>
                            <a:srgbClr val="0070C0"/>
                          </a:solidFill>
                          <a:effectLst/>
                        </a:rPr>
                        <a:t> </a:t>
                      </a:r>
                      <a:r>
                        <a:rPr lang="ru-RU" sz="1200" dirty="0" err="1">
                          <a:solidFill>
                            <a:srgbClr val="0070C0"/>
                          </a:solidFill>
                          <a:effectLst/>
                        </a:rPr>
                        <a:t>сакт</a:t>
                      </a:r>
                      <a:r>
                        <a:rPr lang="ky-KG" sz="1200" dirty="0">
                          <a:solidFill>
                            <a:srgbClr val="0070C0"/>
                          </a:solidFill>
                          <a:effectLst/>
                        </a:rPr>
                        <a:t>аганга аракети бар,</a:t>
                      </a:r>
                      <a:r>
                        <a:rPr lang="ru-RU" sz="1200" dirty="0">
                          <a:solidFill>
                            <a:srgbClr val="0070C0"/>
                          </a:solidFill>
                          <a:effectLst/>
                        </a:rPr>
                        <a:t> башка </a:t>
                      </a:r>
                      <a:r>
                        <a:rPr lang="ru-RU" sz="1200" dirty="0" err="1">
                          <a:solidFill>
                            <a:srgbClr val="0070C0"/>
                          </a:solidFill>
                          <a:effectLst/>
                        </a:rPr>
                        <a:t>тилден</a:t>
                      </a:r>
                      <a:r>
                        <a:rPr lang="ru-RU" sz="1200" dirty="0">
                          <a:solidFill>
                            <a:srgbClr val="0070C0"/>
                          </a:solidFill>
                          <a:effectLst/>
                        </a:rPr>
                        <a:t> </a:t>
                      </a:r>
                      <a:r>
                        <a:rPr lang="ru-RU" sz="1200" dirty="0" err="1">
                          <a:solidFill>
                            <a:srgbClr val="0070C0"/>
                          </a:solidFill>
                          <a:effectLst/>
                        </a:rPr>
                        <a:t>кабыл</a:t>
                      </a:r>
                      <a:r>
                        <a:rPr lang="ru-RU" sz="1200" dirty="0">
                          <a:solidFill>
                            <a:srgbClr val="0070C0"/>
                          </a:solidFill>
                          <a:effectLst/>
                        </a:rPr>
                        <a:t> </a:t>
                      </a:r>
                      <a:r>
                        <a:rPr lang="ru-RU" sz="1200" dirty="0" err="1">
                          <a:solidFill>
                            <a:srgbClr val="0070C0"/>
                          </a:solidFill>
                          <a:effectLst/>
                        </a:rPr>
                        <a:t>алынган</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a:t>
                      </a:r>
                      <a:r>
                        <a:rPr lang="ru-RU" sz="1200" dirty="0" err="1">
                          <a:solidFill>
                            <a:srgbClr val="0070C0"/>
                          </a:solidFill>
                          <a:effectLst/>
                        </a:rPr>
                        <a:t>колдонот</a:t>
                      </a:r>
                      <a:r>
                        <a:rPr lang="ru-RU" sz="1200" dirty="0">
                          <a:solidFill>
                            <a:srgbClr val="0070C0"/>
                          </a:solidFill>
                          <a:effectLst/>
                        </a:rPr>
                        <a:t> (3-4 </a:t>
                      </a:r>
                      <a:r>
                        <a:rPr lang="ru-RU" sz="1200" dirty="0" err="1">
                          <a:solidFill>
                            <a:srgbClr val="0070C0"/>
                          </a:solidFill>
                          <a:effectLst/>
                        </a:rPr>
                        <a:t>сөз</a:t>
                      </a:r>
                      <a:r>
                        <a:rPr lang="ru-RU" sz="1200" dirty="0">
                          <a:solidFill>
                            <a:srgbClr val="0070C0"/>
                          </a:solidFill>
                          <a:effectLst/>
                        </a:rPr>
                        <a:t>)</a:t>
                      </a:r>
                      <a:r>
                        <a:rPr lang="ky-KG" sz="1200" dirty="0">
                          <a:solidFill>
                            <a:srgbClr val="0070C0"/>
                          </a:solidFill>
                          <a:effectLst/>
                        </a:rPr>
                        <a:t>, о</a:t>
                      </a:r>
                      <a:r>
                        <a:rPr lang="ru-RU" sz="1200" dirty="0">
                          <a:solidFill>
                            <a:srgbClr val="0070C0"/>
                          </a:solidFill>
                          <a:effectLst/>
                        </a:rPr>
                        <a:t>юн </a:t>
                      </a:r>
                      <a:r>
                        <a:rPr lang="ru-RU" sz="1200" dirty="0" err="1">
                          <a:solidFill>
                            <a:srgbClr val="0070C0"/>
                          </a:solidFill>
                          <a:effectLst/>
                        </a:rPr>
                        <a:t>жеткирүү</a:t>
                      </a:r>
                      <a:r>
                        <a:rPr lang="ky-KG" sz="1200" dirty="0">
                          <a:solidFill>
                            <a:srgbClr val="0070C0"/>
                          </a:solidFill>
                          <a:effectLst/>
                        </a:rPr>
                        <a:t>дө мүчүлүштүгү</a:t>
                      </a:r>
                      <a:r>
                        <a:rPr lang="ru-RU" sz="1200" dirty="0">
                          <a:solidFill>
                            <a:srgbClr val="0070C0"/>
                          </a:solidFill>
                          <a:effectLst/>
                        </a:rPr>
                        <a:t> бар</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3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3"/>
                  </a:ext>
                </a:extLst>
              </a:tr>
              <a:tr h="591978">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сүйлөө</a:t>
                      </a:r>
                      <a:r>
                        <a:rPr lang="ru-RU" sz="1200" dirty="0">
                          <a:solidFill>
                            <a:srgbClr val="0070C0"/>
                          </a:solidFill>
                          <a:effectLst/>
                        </a:rPr>
                        <a:t> </a:t>
                      </a:r>
                      <a:r>
                        <a:rPr lang="ru-RU" sz="1200" dirty="0" err="1">
                          <a:solidFill>
                            <a:srgbClr val="0070C0"/>
                          </a:solidFill>
                          <a:effectLst/>
                        </a:rPr>
                        <a:t>учурунда</a:t>
                      </a:r>
                      <a:r>
                        <a:rPr lang="ru-RU" sz="1200" dirty="0">
                          <a:solidFill>
                            <a:srgbClr val="0070C0"/>
                          </a:solidFill>
                          <a:effectLst/>
                        </a:rPr>
                        <a:t> </a:t>
                      </a:r>
                      <a:r>
                        <a:rPr lang="ru-RU" sz="1200" dirty="0" err="1">
                          <a:solidFill>
                            <a:srgbClr val="0070C0"/>
                          </a:solidFill>
                          <a:effectLst/>
                        </a:rPr>
                        <a:t>тил</a:t>
                      </a:r>
                      <a:r>
                        <a:rPr lang="ru-RU" sz="1200" dirty="0">
                          <a:solidFill>
                            <a:srgbClr val="0070C0"/>
                          </a:solidFill>
                          <a:effectLst/>
                        </a:rPr>
                        <a:t> </a:t>
                      </a:r>
                      <a:r>
                        <a:rPr lang="ru-RU" sz="1200" dirty="0" err="1">
                          <a:solidFill>
                            <a:srgbClr val="0070C0"/>
                          </a:solidFill>
                          <a:effectLst/>
                        </a:rPr>
                        <a:t>маданиятынын</a:t>
                      </a:r>
                      <a:r>
                        <a:rPr lang="ru-RU" sz="1200" dirty="0">
                          <a:solidFill>
                            <a:srgbClr val="0070C0"/>
                          </a:solidFill>
                          <a:effectLst/>
                        </a:rPr>
                        <a:t> </a:t>
                      </a:r>
                      <a:r>
                        <a:rPr lang="ru-RU" sz="1200" dirty="0" err="1">
                          <a:solidFill>
                            <a:srgbClr val="0070C0"/>
                          </a:solidFill>
                          <a:effectLst/>
                        </a:rPr>
                        <a:t>мыйзамдары</a:t>
                      </a:r>
                      <a:r>
                        <a:rPr lang="ru-RU" sz="1200" dirty="0">
                          <a:solidFill>
                            <a:srgbClr val="0070C0"/>
                          </a:solidFill>
                          <a:effectLst/>
                        </a:rPr>
                        <a:t> </a:t>
                      </a:r>
                      <a:r>
                        <a:rPr lang="ru-RU" sz="1200" dirty="0" err="1">
                          <a:solidFill>
                            <a:srgbClr val="0070C0"/>
                          </a:solidFill>
                          <a:effectLst/>
                        </a:rPr>
                        <a:t>сакталбайт</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б</a:t>
                      </a:r>
                      <a:r>
                        <a:rPr lang="ru-RU" sz="1200" dirty="0" err="1">
                          <a:solidFill>
                            <a:srgbClr val="0070C0"/>
                          </a:solidFill>
                          <a:effectLst/>
                        </a:rPr>
                        <a:t>ашка</a:t>
                      </a:r>
                      <a:r>
                        <a:rPr lang="ru-RU" sz="1200" dirty="0">
                          <a:solidFill>
                            <a:srgbClr val="0070C0"/>
                          </a:solidFill>
                          <a:effectLst/>
                        </a:rPr>
                        <a:t> </a:t>
                      </a:r>
                      <a:r>
                        <a:rPr lang="ru-RU" sz="1200" dirty="0" err="1">
                          <a:solidFill>
                            <a:srgbClr val="0070C0"/>
                          </a:solidFill>
                          <a:effectLst/>
                        </a:rPr>
                        <a:t>тилден</a:t>
                      </a:r>
                      <a:r>
                        <a:rPr lang="ru-RU" sz="1200" dirty="0">
                          <a:solidFill>
                            <a:srgbClr val="0070C0"/>
                          </a:solidFill>
                          <a:effectLst/>
                        </a:rPr>
                        <a:t> </a:t>
                      </a:r>
                      <a:r>
                        <a:rPr lang="ru-RU" sz="1200" dirty="0" err="1">
                          <a:solidFill>
                            <a:srgbClr val="0070C0"/>
                          </a:solidFill>
                          <a:effectLst/>
                        </a:rPr>
                        <a:t>кирген</a:t>
                      </a:r>
                      <a:r>
                        <a:rPr lang="ky-KG" sz="1200" dirty="0">
                          <a:solidFill>
                            <a:srgbClr val="0070C0"/>
                          </a:solidFill>
                          <a:effectLst/>
                        </a:rPr>
                        <a:t>,</a:t>
                      </a:r>
                      <a:r>
                        <a:rPr lang="ru-RU" sz="1200" dirty="0">
                          <a:solidFill>
                            <a:srgbClr val="0070C0"/>
                          </a:solidFill>
                          <a:effectLst/>
                        </a:rPr>
                        <a:t> </a:t>
                      </a:r>
                      <a:r>
                        <a:rPr lang="ru-RU" sz="1200" dirty="0" err="1">
                          <a:solidFill>
                            <a:srgbClr val="0070C0"/>
                          </a:solidFill>
                          <a:effectLst/>
                        </a:rPr>
                        <a:t>тилдин</a:t>
                      </a:r>
                      <a:r>
                        <a:rPr lang="ru-RU" sz="1200" dirty="0">
                          <a:solidFill>
                            <a:srgbClr val="0070C0"/>
                          </a:solidFill>
                          <a:effectLst/>
                        </a:rPr>
                        <a:t> </a:t>
                      </a:r>
                      <a:r>
                        <a:rPr lang="ru-RU" sz="1200" dirty="0" err="1">
                          <a:solidFill>
                            <a:srgbClr val="0070C0"/>
                          </a:solidFill>
                          <a:effectLst/>
                        </a:rPr>
                        <a:t>тазалыгына</a:t>
                      </a:r>
                      <a:r>
                        <a:rPr lang="ky-KG" sz="1200" dirty="0">
                          <a:solidFill>
                            <a:srgbClr val="0070C0"/>
                          </a:solidFill>
                          <a:effectLst/>
                        </a:rPr>
                        <a:t>, </a:t>
                      </a:r>
                      <a:r>
                        <a:rPr lang="ru-RU" sz="1200" dirty="0" err="1">
                          <a:solidFill>
                            <a:srgbClr val="0070C0"/>
                          </a:solidFill>
                          <a:effectLst/>
                        </a:rPr>
                        <a:t>адабий</a:t>
                      </a:r>
                      <a:r>
                        <a:rPr lang="ru-RU" sz="1200" dirty="0">
                          <a:solidFill>
                            <a:srgbClr val="0070C0"/>
                          </a:solidFill>
                          <a:effectLst/>
                        </a:rPr>
                        <a:t> </a:t>
                      </a:r>
                      <a:r>
                        <a:rPr lang="ru-RU" sz="1200" dirty="0" err="1">
                          <a:solidFill>
                            <a:srgbClr val="0070C0"/>
                          </a:solidFill>
                          <a:effectLst/>
                        </a:rPr>
                        <a:t>тил</a:t>
                      </a:r>
                      <a:r>
                        <a:rPr lang="ru-RU" sz="1200" dirty="0">
                          <a:solidFill>
                            <a:srgbClr val="0070C0"/>
                          </a:solidFill>
                          <a:effectLst/>
                        </a:rPr>
                        <a:t> </a:t>
                      </a:r>
                      <a:r>
                        <a:rPr lang="ru-RU" sz="1200" dirty="0" err="1">
                          <a:solidFill>
                            <a:srgbClr val="0070C0"/>
                          </a:solidFill>
                          <a:effectLst/>
                        </a:rPr>
                        <a:t>нормасына</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келбеген</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(5-7 </a:t>
                      </a:r>
                      <a:r>
                        <a:rPr lang="ru-RU" sz="1200" dirty="0" err="1">
                          <a:solidFill>
                            <a:srgbClr val="0070C0"/>
                          </a:solidFill>
                          <a:effectLst/>
                        </a:rPr>
                        <a:t>сөз</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 о</a:t>
                      </a:r>
                      <a:r>
                        <a:rPr lang="ru-RU" sz="1200" dirty="0">
                          <a:solidFill>
                            <a:srgbClr val="0070C0"/>
                          </a:solidFill>
                          <a:effectLst/>
                        </a:rPr>
                        <a:t>юн </a:t>
                      </a:r>
                      <a:r>
                        <a:rPr lang="ru-RU" sz="1200" dirty="0" err="1">
                          <a:solidFill>
                            <a:srgbClr val="0070C0"/>
                          </a:solidFill>
                          <a:effectLst/>
                        </a:rPr>
                        <a:t>жеткирүү</a:t>
                      </a:r>
                      <a:r>
                        <a:rPr lang="ky-KG" sz="1200" dirty="0">
                          <a:solidFill>
                            <a:srgbClr val="0070C0"/>
                          </a:solidFill>
                          <a:effectLst/>
                        </a:rPr>
                        <a:t>дө</a:t>
                      </a:r>
                      <a:r>
                        <a:rPr lang="ru-RU" sz="1200" dirty="0">
                          <a:solidFill>
                            <a:srgbClr val="0070C0"/>
                          </a:solidFill>
                          <a:effectLst/>
                        </a:rPr>
                        <a:t> </a:t>
                      </a:r>
                      <a:r>
                        <a:rPr lang="ru-RU" sz="1200" dirty="0" err="1">
                          <a:solidFill>
                            <a:srgbClr val="0070C0"/>
                          </a:solidFill>
                          <a:effectLst/>
                        </a:rPr>
                        <a:t>көп</a:t>
                      </a:r>
                      <a:r>
                        <a:rPr lang="ru-RU" sz="1200" dirty="0">
                          <a:solidFill>
                            <a:srgbClr val="0070C0"/>
                          </a:solidFill>
                          <a:effectLst/>
                        </a:rPr>
                        <a:t> </a:t>
                      </a:r>
                      <a:r>
                        <a:rPr lang="ky-KG" sz="1200" dirty="0">
                          <a:solidFill>
                            <a:srgbClr val="0070C0"/>
                          </a:solidFill>
                          <a:effectLst/>
                        </a:rPr>
                        <a:t>мүчүлүштүк</a:t>
                      </a:r>
                      <a:r>
                        <a:rPr lang="ru-RU" sz="1200" dirty="0">
                          <a:solidFill>
                            <a:srgbClr val="0070C0"/>
                          </a:solidFill>
                          <a:effectLst/>
                        </a:rPr>
                        <a:t> бар</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2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4"/>
                  </a:ext>
                </a:extLst>
              </a:tr>
              <a:tr h="443983">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сүйлөө</a:t>
                      </a:r>
                      <a:r>
                        <a:rPr lang="ru-RU" sz="1200" dirty="0">
                          <a:solidFill>
                            <a:srgbClr val="0070C0"/>
                          </a:solidFill>
                          <a:effectLst/>
                        </a:rPr>
                        <a:t> </a:t>
                      </a:r>
                      <a:r>
                        <a:rPr lang="ru-RU" sz="1200" dirty="0" err="1">
                          <a:solidFill>
                            <a:srgbClr val="0070C0"/>
                          </a:solidFill>
                          <a:effectLst/>
                        </a:rPr>
                        <a:t>маданиятын</a:t>
                      </a:r>
                      <a:r>
                        <a:rPr lang="ru-RU" sz="1200" dirty="0">
                          <a:solidFill>
                            <a:srgbClr val="0070C0"/>
                          </a:solidFill>
                          <a:effectLst/>
                        </a:rPr>
                        <a:t> </a:t>
                      </a:r>
                      <a:r>
                        <a:rPr lang="ru-RU" sz="1200" dirty="0" err="1">
                          <a:solidFill>
                            <a:srgbClr val="0070C0"/>
                          </a:solidFill>
                          <a:effectLst/>
                        </a:rPr>
                        <a:t>сактабайт</a:t>
                      </a:r>
                      <a:r>
                        <a:rPr lang="ky-KG" sz="1200" dirty="0">
                          <a:solidFill>
                            <a:srgbClr val="0070C0"/>
                          </a:solidFill>
                          <a:effectLst/>
                        </a:rPr>
                        <a:t>, б</a:t>
                      </a:r>
                      <a:r>
                        <a:rPr lang="ru-RU" sz="1200" dirty="0" err="1">
                          <a:solidFill>
                            <a:srgbClr val="0070C0"/>
                          </a:solidFill>
                          <a:effectLst/>
                        </a:rPr>
                        <a:t>ашка</a:t>
                      </a:r>
                      <a:r>
                        <a:rPr lang="ru-RU" sz="1200" dirty="0">
                          <a:solidFill>
                            <a:srgbClr val="0070C0"/>
                          </a:solidFill>
                          <a:effectLst/>
                        </a:rPr>
                        <a:t> </a:t>
                      </a:r>
                      <a:r>
                        <a:rPr lang="ru-RU" sz="1200" dirty="0" err="1">
                          <a:solidFill>
                            <a:srgbClr val="0070C0"/>
                          </a:solidFill>
                          <a:effectLst/>
                        </a:rPr>
                        <a:t>тилден</a:t>
                      </a:r>
                      <a:r>
                        <a:rPr lang="ru-RU" sz="1200" dirty="0">
                          <a:solidFill>
                            <a:srgbClr val="0070C0"/>
                          </a:solidFill>
                          <a:effectLst/>
                        </a:rPr>
                        <a:t> </a:t>
                      </a:r>
                      <a:r>
                        <a:rPr lang="ru-RU" sz="1200" dirty="0" err="1">
                          <a:solidFill>
                            <a:srgbClr val="0070C0"/>
                          </a:solidFill>
                          <a:effectLst/>
                        </a:rPr>
                        <a:t>кирген</a:t>
                      </a:r>
                      <a:r>
                        <a:rPr lang="ru-RU" sz="1200" dirty="0">
                          <a:solidFill>
                            <a:srgbClr val="0070C0"/>
                          </a:solidFill>
                          <a:effectLst/>
                        </a:rPr>
                        <a:t> </a:t>
                      </a:r>
                      <a:r>
                        <a:rPr lang="ru-RU" sz="1200" dirty="0" err="1">
                          <a:solidFill>
                            <a:srgbClr val="0070C0"/>
                          </a:solidFill>
                          <a:effectLst/>
                        </a:rPr>
                        <a:t>сөздөрдү</a:t>
                      </a:r>
                      <a:r>
                        <a:rPr lang="ky-KG" sz="1200" dirty="0">
                          <a:solidFill>
                            <a:srgbClr val="0070C0"/>
                          </a:solidFill>
                          <a:effectLst/>
                        </a:rPr>
                        <a:t>,</a:t>
                      </a:r>
                      <a:r>
                        <a:rPr lang="ru-RU" sz="1200" dirty="0">
                          <a:solidFill>
                            <a:srgbClr val="0070C0"/>
                          </a:solidFill>
                          <a:effectLst/>
                        </a:rPr>
                        <a:t> </a:t>
                      </a:r>
                      <a:r>
                        <a:rPr lang="ru-RU" sz="1200" dirty="0" err="1">
                          <a:solidFill>
                            <a:srgbClr val="0070C0"/>
                          </a:solidFill>
                          <a:effectLst/>
                        </a:rPr>
                        <a:t>тилдин</a:t>
                      </a:r>
                      <a:r>
                        <a:rPr lang="ru-RU" sz="1200" dirty="0">
                          <a:solidFill>
                            <a:srgbClr val="0070C0"/>
                          </a:solidFill>
                          <a:effectLst/>
                        </a:rPr>
                        <a:t> </a:t>
                      </a:r>
                      <a:r>
                        <a:rPr lang="ru-RU" sz="1200" dirty="0" err="1">
                          <a:solidFill>
                            <a:srgbClr val="0070C0"/>
                          </a:solidFill>
                          <a:effectLst/>
                        </a:rPr>
                        <a:t>тазалыгын</a:t>
                      </a:r>
                      <a:r>
                        <a:rPr lang="ru-RU" sz="1200" dirty="0">
                          <a:solidFill>
                            <a:srgbClr val="0070C0"/>
                          </a:solidFill>
                          <a:effectLst/>
                        </a:rPr>
                        <a:t> </a:t>
                      </a:r>
                      <a:r>
                        <a:rPr lang="ru-RU" sz="1200" dirty="0" err="1">
                          <a:solidFill>
                            <a:srgbClr val="0070C0"/>
                          </a:solidFill>
                          <a:effectLst/>
                        </a:rPr>
                        <a:t>жана</a:t>
                      </a:r>
                      <a:r>
                        <a:rPr lang="ru-RU" sz="1200" dirty="0">
                          <a:solidFill>
                            <a:srgbClr val="0070C0"/>
                          </a:solidFill>
                          <a:effectLst/>
                        </a:rPr>
                        <a:t> </a:t>
                      </a:r>
                      <a:r>
                        <a:rPr lang="ru-RU" sz="1200" dirty="0" err="1">
                          <a:solidFill>
                            <a:srgbClr val="0070C0"/>
                          </a:solidFill>
                          <a:effectLst/>
                        </a:rPr>
                        <a:t>адабий</a:t>
                      </a:r>
                      <a:r>
                        <a:rPr lang="ru-RU" sz="1200" dirty="0">
                          <a:solidFill>
                            <a:srgbClr val="0070C0"/>
                          </a:solidFill>
                          <a:effectLst/>
                        </a:rPr>
                        <a:t> </a:t>
                      </a:r>
                      <a:r>
                        <a:rPr lang="ru-RU" sz="1200" dirty="0" err="1">
                          <a:solidFill>
                            <a:srgbClr val="0070C0"/>
                          </a:solidFill>
                          <a:effectLst/>
                        </a:rPr>
                        <a:t>тилдин</a:t>
                      </a:r>
                      <a:r>
                        <a:rPr lang="ru-RU" sz="1200" dirty="0">
                          <a:solidFill>
                            <a:srgbClr val="0070C0"/>
                          </a:solidFill>
                          <a:effectLst/>
                        </a:rPr>
                        <a:t> </a:t>
                      </a:r>
                      <a:r>
                        <a:rPr lang="ru-RU" sz="1200" dirty="0" err="1">
                          <a:solidFill>
                            <a:srgbClr val="0070C0"/>
                          </a:solidFill>
                          <a:effectLst/>
                        </a:rPr>
                        <a:t>нормаларын</a:t>
                      </a:r>
                      <a:r>
                        <a:rPr lang="ru-RU" sz="1200" dirty="0">
                          <a:solidFill>
                            <a:srgbClr val="0070C0"/>
                          </a:solidFill>
                          <a:effectLst/>
                        </a:rPr>
                        <a:t> </a:t>
                      </a:r>
                      <a:r>
                        <a:rPr lang="ru-RU" sz="1200" dirty="0" err="1">
                          <a:solidFill>
                            <a:srgbClr val="0070C0"/>
                          </a:solidFill>
                          <a:effectLst/>
                        </a:rPr>
                        <a:t>бузуу</a:t>
                      </a:r>
                      <a:r>
                        <a:rPr lang="ru-RU" sz="1200" dirty="0">
                          <a:solidFill>
                            <a:srgbClr val="0070C0"/>
                          </a:solidFill>
                          <a:effectLst/>
                        </a:rPr>
                        <a:t> </a:t>
                      </a:r>
                      <a:r>
                        <a:rPr lang="ru-RU" sz="1200" dirty="0" err="1">
                          <a:solidFill>
                            <a:srgbClr val="0070C0"/>
                          </a:solidFill>
                          <a:effectLst/>
                        </a:rPr>
                        <a:t>менен</a:t>
                      </a:r>
                      <a:r>
                        <a:rPr lang="ru-RU" sz="1200" dirty="0">
                          <a:solidFill>
                            <a:srgbClr val="0070C0"/>
                          </a:solidFill>
                          <a:effectLst/>
                        </a:rPr>
                        <a:t> </a:t>
                      </a:r>
                      <a:r>
                        <a:rPr lang="ru-RU" sz="1200" dirty="0" err="1">
                          <a:solidFill>
                            <a:srgbClr val="0070C0"/>
                          </a:solidFill>
                          <a:effectLst/>
                        </a:rPr>
                        <a:t>орунсуз</a:t>
                      </a:r>
                      <a:r>
                        <a:rPr lang="ru-RU" sz="1200" dirty="0">
                          <a:solidFill>
                            <a:srgbClr val="0070C0"/>
                          </a:solidFill>
                          <a:effectLst/>
                        </a:rPr>
                        <a:t> </a:t>
                      </a:r>
                      <a:r>
                        <a:rPr lang="ru-RU" sz="1200" dirty="0" err="1">
                          <a:solidFill>
                            <a:srgbClr val="0070C0"/>
                          </a:solidFill>
                          <a:effectLst/>
                        </a:rPr>
                        <a:t>колдонот</a:t>
                      </a:r>
                      <a:r>
                        <a:rPr lang="ru-RU" sz="1200" dirty="0">
                          <a:solidFill>
                            <a:srgbClr val="0070C0"/>
                          </a:solidFill>
                          <a:effectLst/>
                        </a:rPr>
                        <a:t> (8-10 же </a:t>
                      </a:r>
                      <a:r>
                        <a:rPr lang="ru-RU" sz="1200" dirty="0" err="1">
                          <a:solidFill>
                            <a:srgbClr val="0070C0"/>
                          </a:solidFill>
                          <a:effectLst/>
                        </a:rPr>
                        <a:t>андан</a:t>
                      </a:r>
                      <a:r>
                        <a:rPr lang="ru-RU" sz="1200" dirty="0">
                          <a:solidFill>
                            <a:srgbClr val="0070C0"/>
                          </a:solidFill>
                          <a:effectLst/>
                        </a:rPr>
                        <a:t> </a:t>
                      </a:r>
                      <a:r>
                        <a:rPr lang="ru-RU" sz="1200" dirty="0" err="1">
                          <a:solidFill>
                            <a:srgbClr val="0070C0"/>
                          </a:solidFill>
                          <a:effectLst/>
                        </a:rPr>
                        <a:t>көп</a:t>
                      </a:r>
                      <a:r>
                        <a:rPr lang="ru-RU" sz="1200" dirty="0">
                          <a:solidFill>
                            <a:srgbClr val="0070C0"/>
                          </a:solidFill>
                          <a:effectLst/>
                        </a:rPr>
                        <a:t> </a:t>
                      </a:r>
                      <a:r>
                        <a:rPr lang="ru-RU" sz="1200" dirty="0" err="1">
                          <a:solidFill>
                            <a:srgbClr val="0070C0"/>
                          </a:solidFill>
                          <a:effectLst/>
                        </a:rPr>
                        <a:t>сөз</a:t>
                      </a:r>
                      <a:r>
                        <a:rPr lang="ru-RU" sz="1200" dirty="0">
                          <a:solidFill>
                            <a:srgbClr val="0070C0"/>
                          </a:solidFill>
                          <a:effectLst/>
                        </a:rPr>
                        <a:t>)</a:t>
                      </a:r>
                      <a:r>
                        <a:rPr lang="ky-KG" sz="1200" dirty="0">
                          <a:solidFill>
                            <a:srgbClr val="0070C0"/>
                          </a:solidFill>
                          <a:effectLst/>
                        </a:rPr>
                        <a:t>, </a:t>
                      </a:r>
                      <a:r>
                        <a:rPr lang="ru-RU" sz="1200" dirty="0" err="1">
                          <a:solidFill>
                            <a:srgbClr val="0070C0"/>
                          </a:solidFill>
                          <a:effectLst/>
                        </a:rPr>
                        <a:t>оюн</a:t>
                      </a:r>
                      <a:r>
                        <a:rPr lang="ru-RU" sz="1200" dirty="0">
                          <a:solidFill>
                            <a:srgbClr val="0070C0"/>
                          </a:solidFill>
                          <a:effectLst/>
                        </a:rPr>
                        <a:t> </a:t>
                      </a:r>
                      <a:r>
                        <a:rPr lang="ru-RU" sz="1200" dirty="0" err="1">
                          <a:solidFill>
                            <a:srgbClr val="0070C0"/>
                          </a:solidFill>
                          <a:effectLst/>
                        </a:rPr>
                        <a:t>жеткирүү</a:t>
                      </a:r>
                      <a:r>
                        <a:rPr lang="ky-KG" sz="1200" dirty="0">
                          <a:solidFill>
                            <a:srgbClr val="0070C0"/>
                          </a:solidFill>
                          <a:effectLst/>
                        </a:rPr>
                        <a:t>сү</a:t>
                      </a:r>
                      <a:r>
                        <a:rPr lang="ru-RU" sz="1200" dirty="0">
                          <a:solidFill>
                            <a:srgbClr val="0070C0"/>
                          </a:solidFill>
                          <a:effectLst/>
                        </a:rPr>
                        <a:t> </a:t>
                      </a:r>
                      <a:r>
                        <a:rPr lang="ru-RU" sz="1200" dirty="0" err="1">
                          <a:solidFill>
                            <a:srgbClr val="0070C0"/>
                          </a:solidFill>
                          <a:effectLst/>
                        </a:rPr>
                        <a:t>кыйын</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1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5"/>
                  </a:ext>
                </a:extLst>
              </a:tr>
              <a:tr h="147993">
                <a:tc>
                  <a:txBody>
                    <a:bodyPr/>
                    <a:lstStyle/>
                    <a:p>
                      <a:pPr marL="342900" lvl="0" indent="-342900">
                        <a:lnSpc>
                          <a:spcPct val="107000"/>
                        </a:lnSpc>
                        <a:spcAft>
                          <a:spcPts val="0"/>
                        </a:spcAft>
                        <a:buFont typeface="Symbol" panose="05050102010706020507" pitchFamily="18" charset="2"/>
                        <a:buChar char=""/>
                      </a:pPr>
                      <a:r>
                        <a:rPr lang="ru-RU" sz="1200" dirty="0">
                          <a:solidFill>
                            <a:srgbClr val="0070C0"/>
                          </a:solidFill>
                          <a:effectLst/>
                        </a:rPr>
                        <a:t>такыр </a:t>
                      </a:r>
                      <a:r>
                        <a:rPr lang="ru-RU" sz="1200" dirty="0" err="1">
                          <a:solidFill>
                            <a:srgbClr val="0070C0"/>
                          </a:solidFill>
                          <a:effectLst/>
                        </a:rPr>
                        <a:t>жооп</a:t>
                      </a:r>
                      <a:r>
                        <a:rPr lang="ru-RU" sz="1200" dirty="0">
                          <a:solidFill>
                            <a:srgbClr val="0070C0"/>
                          </a:solidFill>
                          <a:effectLst/>
                        </a:rPr>
                        <a:t> </a:t>
                      </a:r>
                      <a:r>
                        <a:rPr lang="ru-RU" sz="1200" dirty="0" err="1">
                          <a:solidFill>
                            <a:srgbClr val="0070C0"/>
                          </a:solidFill>
                          <a:effectLst/>
                        </a:rPr>
                        <a:t>берген</a:t>
                      </a:r>
                      <a:r>
                        <a:rPr lang="ru-RU" sz="1200" dirty="0">
                          <a:solidFill>
                            <a:srgbClr val="0070C0"/>
                          </a:solidFill>
                          <a:effectLst/>
                        </a:rPr>
                        <a:t> </a:t>
                      </a:r>
                      <a:r>
                        <a:rPr lang="ru-RU" sz="1200" dirty="0" err="1">
                          <a:solidFill>
                            <a:srgbClr val="0070C0"/>
                          </a:solidFill>
                          <a:effectLst/>
                        </a:rPr>
                        <a:t>жок</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0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6"/>
                  </a:ext>
                </a:extLst>
              </a:tr>
              <a:tr h="147260">
                <a:tc>
                  <a:txBody>
                    <a:bodyPr/>
                    <a:lstStyle/>
                    <a:p>
                      <a:pPr>
                        <a:lnSpc>
                          <a:spcPct val="107000"/>
                        </a:lnSpc>
                        <a:spcAft>
                          <a:spcPts val="0"/>
                        </a:spcAft>
                      </a:pPr>
                      <a:r>
                        <a:rPr lang="ky-KG" sz="1200" dirty="0">
                          <a:solidFill>
                            <a:srgbClr val="002060"/>
                          </a:solidFill>
                          <a:effectLst/>
                        </a:rPr>
                        <a:t> 4</a:t>
                      </a:r>
                      <a:r>
                        <a:rPr lang="ru-RU" sz="1200" dirty="0">
                          <a:solidFill>
                            <a:srgbClr val="002060"/>
                          </a:solidFill>
                          <a:effectLst/>
                        </a:rPr>
                        <a:t>-критерий: </a:t>
                      </a:r>
                      <a:r>
                        <a:rPr lang="ru-RU" sz="1200" dirty="0" err="1">
                          <a:solidFill>
                            <a:srgbClr val="002060"/>
                          </a:solidFill>
                          <a:effectLst/>
                        </a:rPr>
                        <a:t>Грамматикалык</a:t>
                      </a:r>
                      <a:r>
                        <a:rPr lang="ru-RU" sz="1200" dirty="0">
                          <a:solidFill>
                            <a:srgbClr val="002060"/>
                          </a:solidFill>
                          <a:effectLst/>
                        </a:rPr>
                        <a:t> </a:t>
                      </a:r>
                      <a:r>
                        <a:rPr lang="ru-RU" sz="1200" dirty="0" err="1">
                          <a:solidFill>
                            <a:srgbClr val="002060"/>
                          </a:solidFill>
                          <a:effectLst/>
                        </a:rPr>
                        <a:t>сабаттуулук</a:t>
                      </a:r>
                      <a:r>
                        <a:rPr lang="ru-RU" sz="1200" dirty="0">
                          <a:solidFill>
                            <a:srgbClr val="002060"/>
                          </a:solidFill>
                          <a:effectLst/>
                        </a:rPr>
                        <a:t>, стиль </a:t>
                      </a:r>
                      <a:endParaRPr lang="ru-R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solidFill>
                      <a:schemeClr val="bg1"/>
                    </a:solidFill>
                  </a:tcPr>
                </a:tc>
                <a:tc>
                  <a:txBody>
                    <a:bodyPr/>
                    <a:lstStyle/>
                    <a:p>
                      <a:pPr>
                        <a:lnSpc>
                          <a:spcPct val="107000"/>
                        </a:lnSpc>
                        <a:spcAft>
                          <a:spcPts val="0"/>
                        </a:spcAft>
                      </a:pPr>
                      <a:r>
                        <a:rPr lang="ru-RU" sz="1200" b="1" dirty="0" err="1">
                          <a:solidFill>
                            <a:srgbClr val="002060"/>
                          </a:solidFill>
                          <a:effectLst/>
                        </a:rPr>
                        <a:t>Упай</a:t>
                      </a:r>
                      <a:endParaRPr lang="ru-RU"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solidFill>
                      <a:schemeClr val="bg1"/>
                    </a:solidFill>
                  </a:tcPr>
                </a:tc>
                <a:extLst>
                  <a:ext uri="{0D108BD9-81ED-4DB2-BD59-A6C34878D82A}">
                    <a16:rowId xmlns:a16="http://schemas.microsoft.com/office/drawing/2014/main" val="10007"/>
                  </a:ext>
                </a:extLst>
              </a:tr>
              <a:tr h="443983">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грамматикалык</a:t>
                      </a:r>
                      <a:r>
                        <a:rPr lang="ru-RU" sz="1200" dirty="0">
                          <a:solidFill>
                            <a:srgbClr val="0070C0"/>
                          </a:solidFill>
                          <a:effectLst/>
                        </a:rPr>
                        <a:t> </a:t>
                      </a:r>
                      <a:r>
                        <a:rPr lang="ru-RU" sz="1200" dirty="0" err="1">
                          <a:solidFill>
                            <a:srgbClr val="0070C0"/>
                          </a:solidFill>
                          <a:effectLst/>
                        </a:rPr>
                        <a:t>формаларды</a:t>
                      </a:r>
                      <a:r>
                        <a:rPr lang="ru-RU" sz="1200" dirty="0">
                          <a:solidFill>
                            <a:srgbClr val="0070C0"/>
                          </a:solidFill>
                          <a:effectLst/>
                        </a:rPr>
                        <a:t> </a:t>
                      </a:r>
                      <a:r>
                        <a:rPr lang="ru-RU" sz="1200" dirty="0" err="1">
                          <a:solidFill>
                            <a:srgbClr val="0070C0"/>
                          </a:solidFill>
                          <a:effectLst/>
                        </a:rPr>
                        <a:t>жана</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сүйлөмдө</a:t>
                      </a:r>
                      <a:r>
                        <a:rPr lang="ky-KG" sz="1200" dirty="0">
                          <a:solidFill>
                            <a:srgbClr val="0070C0"/>
                          </a:solidFill>
                          <a:effectLst/>
                        </a:rPr>
                        <a:t> сөздөрдү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колдоно</a:t>
                      </a:r>
                      <a:r>
                        <a:rPr lang="ru-RU" sz="1200" dirty="0">
                          <a:solidFill>
                            <a:srgbClr val="0070C0"/>
                          </a:solidFill>
                          <a:effectLst/>
                        </a:rPr>
                        <a:t> </a:t>
                      </a:r>
                      <a:r>
                        <a:rPr lang="ru-RU" sz="1200" dirty="0" err="1">
                          <a:solidFill>
                            <a:srgbClr val="0070C0"/>
                          </a:solidFill>
                          <a:effectLst/>
                        </a:rPr>
                        <a:t>алат</a:t>
                      </a:r>
                      <a:r>
                        <a:rPr lang="ky-KG" sz="1200" dirty="0">
                          <a:solidFill>
                            <a:srgbClr val="0070C0"/>
                          </a:solidFill>
                          <a:effectLst/>
                        </a:rPr>
                        <a:t>, </a:t>
                      </a:r>
                      <a:r>
                        <a:rPr lang="ru-RU" sz="1200" dirty="0" err="1">
                          <a:solidFill>
                            <a:srgbClr val="0070C0"/>
                          </a:solidFill>
                          <a:effectLst/>
                        </a:rPr>
                        <a:t>тилдин</a:t>
                      </a:r>
                      <a:r>
                        <a:rPr lang="ru-RU" sz="1200" dirty="0">
                          <a:solidFill>
                            <a:srgbClr val="0070C0"/>
                          </a:solidFill>
                          <a:effectLst/>
                        </a:rPr>
                        <a:t> </a:t>
                      </a:r>
                      <a:r>
                        <a:rPr lang="ru-RU" sz="1200" dirty="0" err="1">
                          <a:solidFill>
                            <a:srgbClr val="0070C0"/>
                          </a:solidFill>
                          <a:effectLst/>
                        </a:rPr>
                        <a:t>тазалыгы</a:t>
                      </a:r>
                      <a:r>
                        <a:rPr lang="ru-RU" sz="1200" dirty="0">
                          <a:solidFill>
                            <a:srgbClr val="0070C0"/>
                          </a:solidFill>
                          <a:effectLst/>
                        </a:rPr>
                        <a:t> </a:t>
                      </a:r>
                      <a:r>
                        <a:rPr lang="ru-RU" sz="1200" dirty="0" err="1">
                          <a:solidFill>
                            <a:srgbClr val="0070C0"/>
                          </a:solidFill>
                          <a:effectLst/>
                        </a:rPr>
                        <a:t>толук</a:t>
                      </a:r>
                      <a:r>
                        <a:rPr lang="ru-RU" sz="1200" dirty="0">
                          <a:solidFill>
                            <a:srgbClr val="0070C0"/>
                          </a:solidFill>
                          <a:effectLst/>
                        </a:rPr>
                        <a:t> </a:t>
                      </a:r>
                      <a:r>
                        <a:rPr lang="ru-RU" sz="1200" dirty="0" err="1">
                          <a:solidFill>
                            <a:srgbClr val="0070C0"/>
                          </a:solidFill>
                          <a:effectLst/>
                        </a:rPr>
                        <a:t>сакталган</a:t>
                      </a:r>
                      <a:r>
                        <a:rPr lang="ky-KG" sz="1200" dirty="0">
                          <a:solidFill>
                            <a:srgbClr val="0070C0"/>
                          </a:solidFill>
                          <a:effectLst/>
                        </a:rPr>
                        <a:t>. </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dirty="0">
                          <a:effectLst/>
                        </a:rPr>
                        <a:t>5 </a:t>
                      </a:r>
                      <a:r>
                        <a:rPr lang="ru-RU" sz="1200" dirty="0" err="1">
                          <a:effectLst/>
                        </a:rPr>
                        <a:t>упай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8"/>
                  </a:ext>
                </a:extLst>
              </a:tr>
              <a:tr h="443983">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грамматикалык</a:t>
                      </a:r>
                      <a:r>
                        <a:rPr lang="ru-RU" sz="1200" dirty="0">
                          <a:solidFill>
                            <a:srgbClr val="0070C0"/>
                          </a:solidFill>
                          <a:effectLst/>
                        </a:rPr>
                        <a:t> </a:t>
                      </a:r>
                      <a:r>
                        <a:rPr lang="ky-KG" sz="1200" dirty="0">
                          <a:solidFill>
                            <a:srgbClr val="0070C0"/>
                          </a:solidFill>
                          <a:effectLst/>
                        </a:rPr>
                        <a:t>каражат </a:t>
                      </a:r>
                      <a:r>
                        <a:rPr lang="ru-RU" sz="1200" dirty="0" err="1">
                          <a:solidFill>
                            <a:srgbClr val="0070C0"/>
                          </a:solidFill>
                          <a:effectLst/>
                        </a:rPr>
                        <a:t>жана</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жөнөкөй</a:t>
                      </a:r>
                      <a:r>
                        <a:rPr lang="ru-RU" sz="1200" dirty="0">
                          <a:solidFill>
                            <a:srgbClr val="0070C0"/>
                          </a:solidFill>
                          <a:effectLst/>
                        </a:rPr>
                        <a:t> </a:t>
                      </a:r>
                      <a:r>
                        <a:rPr lang="ru-RU" sz="1200" dirty="0" err="1">
                          <a:solidFill>
                            <a:srgbClr val="0070C0"/>
                          </a:solidFill>
                          <a:effectLst/>
                        </a:rPr>
                        <a:t>жана</a:t>
                      </a:r>
                      <a:r>
                        <a:rPr lang="ru-RU" sz="1200" dirty="0">
                          <a:solidFill>
                            <a:srgbClr val="0070C0"/>
                          </a:solidFill>
                          <a:effectLst/>
                        </a:rPr>
                        <a:t> </a:t>
                      </a:r>
                      <a:r>
                        <a:rPr lang="ru-RU" sz="1200" dirty="0" err="1">
                          <a:solidFill>
                            <a:srgbClr val="0070C0"/>
                          </a:solidFill>
                          <a:effectLst/>
                        </a:rPr>
                        <a:t>татаал</a:t>
                      </a:r>
                      <a:r>
                        <a:rPr lang="ru-RU" sz="1200" dirty="0">
                          <a:solidFill>
                            <a:srgbClr val="0070C0"/>
                          </a:solidFill>
                          <a:effectLst/>
                        </a:rPr>
                        <a:t> </a:t>
                      </a:r>
                      <a:r>
                        <a:rPr lang="ru-RU" sz="1200" dirty="0" err="1">
                          <a:solidFill>
                            <a:srgbClr val="0070C0"/>
                          </a:solidFill>
                          <a:effectLst/>
                        </a:rPr>
                        <a:t>сүйлөмдөрдү</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түзө</a:t>
                      </a:r>
                      <a:r>
                        <a:rPr lang="ru-RU" sz="1200" dirty="0">
                          <a:solidFill>
                            <a:srgbClr val="0070C0"/>
                          </a:solidFill>
                          <a:effectLst/>
                        </a:rPr>
                        <a:t> </a:t>
                      </a:r>
                      <a:r>
                        <a:rPr lang="ru-RU" sz="1200" dirty="0" err="1">
                          <a:solidFill>
                            <a:srgbClr val="0070C0"/>
                          </a:solidFill>
                          <a:effectLst/>
                        </a:rPr>
                        <a:t>алат</a:t>
                      </a:r>
                      <a:r>
                        <a:rPr lang="ky-KG" sz="1200" dirty="0">
                          <a:solidFill>
                            <a:srgbClr val="0070C0"/>
                          </a:solidFill>
                          <a:effectLst/>
                        </a:rPr>
                        <a:t>, </a:t>
                      </a:r>
                      <a:r>
                        <a:rPr lang="ru-RU" sz="1200" dirty="0" err="1">
                          <a:solidFill>
                            <a:srgbClr val="0070C0"/>
                          </a:solidFill>
                          <a:effectLst/>
                        </a:rPr>
                        <a:t>грамматикалык</a:t>
                      </a:r>
                      <a:r>
                        <a:rPr lang="ru-RU" sz="1200" dirty="0">
                          <a:solidFill>
                            <a:srgbClr val="0070C0"/>
                          </a:solidFill>
                          <a:effectLst/>
                        </a:rPr>
                        <a:t> </a:t>
                      </a:r>
                      <a:r>
                        <a:rPr lang="ru-RU" sz="1200" dirty="0" err="1">
                          <a:solidFill>
                            <a:srgbClr val="0070C0"/>
                          </a:solidFill>
                          <a:effectLst/>
                        </a:rPr>
                        <a:t>жана</a:t>
                      </a:r>
                      <a:r>
                        <a:rPr lang="ru-RU" sz="1200" dirty="0">
                          <a:solidFill>
                            <a:srgbClr val="0070C0"/>
                          </a:solidFill>
                          <a:effectLst/>
                        </a:rPr>
                        <a:t> </a:t>
                      </a:r>
                      <a:r>
                        <a:rPr lang="ru-RU" sz="1200" dirty="0" err="1">
                          <a:solidFill>
                            <a:srgbClr val="0070C0"/>
                          </a:solidFill>
                          <a:effectLst/>
                        </a:rPr>
                        <a:t>стил</a:t>
                      </a:r>
                      <a:r>
                        <a:rPr lang="ky-KG" sz="1200" dirty="0">
                          <a:solidFill>
                            <a:srgbClr val="0070C0"/>
                          </a:solidFill>
                          <a:effectLst/>
                        </a:rPr>
                        <a:t>дик</a:t>
                      </a:r>
                      <a:r>
                        <a:rPr lang="ru-RU" sz="1200" dirty="0">
                          <a:solidFill>
                            <a:srgbClr val="0070C0"/>
                          </a:solidFill>
                          <a:effectLst/>
                        </a:rPr>
                        <a:t> </a:t>
                      </a:r>
                      <a:r>
                        <a:rPr lang="ru-RU" sz="1200" dirty="0" err="1">
                          <a:solidFill>
                            <a:srgbClr val="0070C0"/>
                          </a:solidFill>
                          <a:effectLst/>
                        </a:rPr>
                        <a:t>каталар</a:t>
                      </a:r>
                      <a:r>
                        <a:rPr lang="ky-KG" sz="1200" dirty="0">
                          <a:solidFill>
                            <a:srgbClr val="0070C0"/>
                          </a:solidFill>
                          <a:effectLst/>
                        </a:rPr>
                        <a:t>ды </a:t>
                      </a:r>
                      <a:r>
                        <a:rPr lang="ru-RU" sz="1200" dirty="0">
                          <a:solidFill>
                            <a:srgbClr val="0070C0"/>
                          </a:solidFill>
                          <a:effectLst/>
                        </a:rPr>
                        <a:t>(1-2)</a:t>
                      </a:r>
                      <a:r>
                        <a:rPr lang="ky-KG" sz="1200" dirty="0">
                          <a:solidFill>
                            <a:srgbClr val="0070C0"/>
                          </a:solidFill>
                          <a:effectLst/>
                        </a:rPr>
                        <a:t> кетирген.</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4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09"/>
                  </a:ext>
                </a:extLst>
              </a:tr>
              <a:tr h="443983">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грамматикалык</a:t>
                      </a:r>
                      <a:r>
                        <a:rPr lang="ru-RU" sz="1200" dirty="0">
                          <a:solidFill>
                            <a:srgbClr val="0070C0"/>
                          </a:solidFill>
                          <a:effectLst/>
                        </a:rPr>
                        <a:t> </a:t>
                      </a:r>
                      <a:r>
                        <a:rPr lang="ky-KG" sz="1200" dirty="0">
                          <a:solidFill>
                            <a:srgbClr val="0070C0"/>
                          </a:solidFill>
                          <a:effectLst/>
                        </a:rPr>
                        <a:t>каражаттарды</a:t>
                      </a:r>
                      <a:r>
                        <a:rPr lang="ru-RU" sz="1200" dirty="0">
                          <a:solidFill>
                            <a:srgbClr val="0070C0"/>
                          </a:solidFill>
                          <a:effectLst/>
                        </a:rPr>
                        <a:t> </a:t>
                      </a:r>
                      <a:r>
                        <a:rPr lang="ru-RU" sz="1200" dirty="0" err="1">
                          <a:solidFill>
                            <a:srgbClr val="0070C0"/>
                          </a:solidFill>
                          <a:effectLst/>
                        </a:rPr>
                        <a:t>жалпы</a:t>
                      </a:r>
                      <a:r>
                        <a:rPr lang="ru-RU" sz="1200" dirty="0">
                          <a:solidFill>
                            <a:srgbClr val="0070C0"/>
                          </a:solidFill>
                          <a:effectLst/>
                        </a:rPr>
                        <a:t> </a:t>
                      </a:r>
                      <a:r>
                        <a:rPr lang="ru-RU" sz="1200" dirty="0" err="1">
                          <a:solidFill>
                            <a:srgbClr val="0070C0"/>
                          </a:solidFill>
                          <a:effectLst/>
                        </a:rPr>
                        <a:t>мааниде</a:t>
                      </a:r>
                      <a:r>
                        <a:rPr lang="ru-RU" sz="1200" dirty="0">
                          <a:solidFill>
                            <a:srgbClr val="0070C0"/>
                          </a:solidFill>
                          <a:effectLst/>
                        </a:rPr>
                        <a:t> </a:t>
                      </a:r>
                      <a:r>
                        <a:rPr lang="ru-RU" sz="1200" dirty="0" err="1">
                          <a:solidFill>
                            <a:srgbClr val="0070C0"/>
                          </a:solidFill>
                          <a:effectLst/>
                        </a:rPr>
                        <a:t>колдонот</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ж</a:t>
                      </a:r>
                      <a:r>
                        <a:rPr lang="ru-RU" sz="1200" dirty="0" err="1">
                          <a:solidFill>
                            <a:srgbClr val="0070C0"/>
                          </a:solidFill>
                          <a:effectLst/>
                        </a:rPr>
                        <a:t>өнөкөй</a:t>
                      </a:r>
                      <a:r>
                        <a:rPr lang="ru-RU" sz="1200" dirty="0">
                          <a:solidFill>
                            <a:srgbClr val="0070C0"/>
                          </a:solidFill>
                          <a:effectLst/>
                        </a:rPr>
                        <a:t> </a:t>
                      </a:r>
                      <a:r>
                        <a:rPr lang="ru-RU" sz="1200" dirty="0" err="1">
                          <a:solidFill>
                            <a:srgbClr val="0070C0"/>
                          </a:solidFill>
                          <a:effectLst/>
                        </a:rPr>
                        <a:t>сүйлөм</a:t>
                      </a:r>
                      <a:r>
                        <a:rPr lang="ru-RU" sz="1200" dirty="0">
                          <a:solidFill>
                            <a:srgbClr val="0070C0"/>
                          </a:solidFill>
                          <a:effectLst/>
                        </a:rPr>
                        <a:t> </a:t>
                      </a:r>
                      <a:r>
                        <a:rPr lang="ky-KG" sz="1200" dirty="0">
                          <a:solidFill>
                            <a:srgbClr val="0070C0"/>
                          </a:solidFill>
                          <a:effectLst/>
                        </a:rPr>
                        <a:t>курууда</a:t>
                      </a:r>
                      <a:r>
                        <a:rPr lang="ru-RU" sz="1200" dirty="0">
                          <a:solidFill>
                            <a:srgbClr val="0070C0"/>
                          </a:solidFill>
                          <a:effectLst/>
                        </a:rPr>
                        <a:t> </a:t>
                      </a:r>
                      <a:r>
                        <a:rPr lang="ru-RU" sz="1200" dirty="0" err="1">
                          <a:solidFill>
                            <a:srgbClr val="0070C0"/>
                          </a:solidFill>
                          <a:effectLst/>
                        </a:rPr>
                        <a:t>каталар</a:t>
                      </a:r>
                      <a:r>
                        <a:rPr lang="ru-RU" sz="1200" dirty="0">
                          <a:solidFill>
                            <a:srgbClr val="0070C0"/>
                          </a:solidFill>
                          <a:effectLst/>
                        </a:rPr>
                        <a:t> бар</a:t>
                      </a:r>
                      <a:r>
                        <a:rPr lang="ky-KG" sz="1200" dirty="0">
                          <a:solidFill>
                            <a:srgbClr val="0070C0"/>
                          </a:solidFill>
                          <a:effectLst/>
                        </a:rPr>
                        <a:t>, </a:t>
                      </a:r>
                      <a:r>
                        <a:rPr lang="ru-RU" sz="1200" dirty="0" err="1">
                          <a:solidFill>
                            <a:srgbClr val="0070C0"/>
                          </a:solidFill>
                          <a:effectLst/>
                        </a:rPr>
                        <a:t>грамматикалык</a:t>
                      </a:r>
                      <a:r>
                        <a:rPr lang="ky-KG" sz="1200" dirty="0">
                          <a:solidFill>
                            <a:srgbClr val="0070C0"/>
                          </a:solidFill>
                          <a:effectLst/>
                        </a:rPr>
                        <a:t>, </a:t>
                      </a:r>
                      <a:r>
                        <a:rPr lang="ru-RU" sz="1200" dirty="0" err="1">
                          <a:solidFill>
                            <a:srgbClr val="0070C0"/>
                          </a:solidFill>
                          <a:effectLst/>
                        </a:rPr>
                        <a:t>стил</a:t>
                      </a:r>
                      <a:r>
                        <a:rPr lang="ky-KG" sz="1200" dirty="0">
                          <a:solidFill>
                            <a:srgbClr val="0070C0"/>
                          </a:solidFill>
                          <a:effectLst/>
                        </a:rPr>
                        <a:t>дик</a:t>
                      </a:r>
                      <a:r>
                        <a:rPr lang="ru-RU" sz="1200" dirty="0">
                          <a:solidFill>
                            <a:srgbClr val="0070C0"/>
                          </a:solidFill>
                          <a:effectLst/>
                        </a:rPr>
                        <a:t> </a:t>
                      </a:r>
                      <a:r>
                        <a:rPr lang="ru-RU" sz="1200" dirty="0" err="1">
                          <a:solidFill>
                            <a:srgbClr val="0070C0"/>
                          </a:solidFill>
                          <a:effectLst/>
                        </a:rPr>
                        <a:t>каталар</a:t>
                      </a:r>
                      <a:r>
                        <a:rPr lang="ru-RU" sz="1200" dirty="0">
                          <a:solidFill>
                            <a:srgbClr val="0070C0"/>
                          </a:solidFill>
                          <a:effectLst/>
                        </a:rPr>
                        <a:t> (3-4) </a:t>
                      </a:r>
                      <a:r>
                        <a:rPr lang="ru-RU" sz="1200" dirty="0" err="1">
                          <a:solidFill>
                            <a:srgbClr val="0070C0"/>
                          </a:solidFill>
                          <a:effectLst/>
                        </a:rPr>
                        <a:t>учурайт</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3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10"/>
                  </a:ext>
                </a:extLst>
              </a:tr>
              <a:tr h="443983">
                <a:tc>
                  <a:txBody>
                    <a:bodyPr/>
                    <a:lstStyle/>
                    <a:p>
                      <a:pPr marL="342900" lvl="0" indent="-342900">
                        <a:lnSpc>
                          <a:spcPct val="107000"/>
                        </a:lnSpc>
                        <a:spcAft>
                          <a:spcPts val="0"/>
                        </a:spcAft>
                        <a:buFont typeface="Symbol" panose="05050102010706020507" pitchFamily="18" charset="2"/>
                        <a:buChar char=""/>
                      </a:pPr>
                      <a:r>
                        <a:rPr lang="ky-KG" sz="1200" dirty="0">
                          <a:solidFill>
                            <a:srgbClr val="0070C0"/>
                          </a:solidFill>
                          <a:effectLst/>
                        </a:rPr>
                        <a:t>г</a:t>
                      </a:r>
                      <a:r>
                        <a:rPr lang="ru-RU" sz="1200" dirty="0" err="1">
                          <a:solidFill>
                            <a:srgbClr val="0070C0"/>
                          </a:solidFill>
                          <a:effectLst/>
                        </a:rPr>
                        <a:t>рамматикалык</a:t>
                      </a:r>
                      <a:r>
                        <a:rPr lang="ru-RU" sz="1200" dirty="0">
                          <a:solidFill>
                            <a:srgbClr val="0070C0"/>
                          </a:solidFill>
                          <a:effectLst/>
                        </a:rPr>
                        <a:t> </a:t>
                      </a:r>
                      <a:r>
                        <a:rPr lang="ky-KG" sz="1200" dirty="0">
                          <a:solidFill>
                            <a:srgbClr val="0070C0"/>
                          </a:solidFill>
                          <a:effectLst/>
                        </a:rPr>
                        <a:t>каражаттарды</a:t>
                      </a:r>
                      <a:r>
                        <a:rPr lang="ru-RU" sz="1200" dirty="0">
                          <a:solidFill>
                            <a:srgbClr val="0070C0"/>
                          </a:solidFill>
                          <a:effectLst/>
                        </a:rPr>
                        <a:t> </a:t>
                      </a:r>
                      <a:r>
                        <a:rPr lang="ru-RU" sz="1200" dirty="0" err="1">
                          <a:solidFill>
                            <a:srgbClr val="0070C0"/>
                          </a:solidFill>
                          <a:effectLst/>
                        </a:rPr>
                        <a:t>жана</a:t>
                      </a:r>
                      <a:r>
                        <a:rPr lang="ru-RU" sz="1200" dirty="0">
                          <a:solidFill>
                            <a:srgbClr val="0070C0"/>
                          </a:solidFill>
                          <a:effectLst/>
                        </a:rPr>
                        <a:t> </a:t>
                      </a:r>
                      <a:r>
                        <a:rPr lang="ru-RU" sz="1200" dirty="0" err="1">
                          <a:solidFill>
                            <a:srgbClr val="0070C0"/>
                          </a:solidFill>
                          <a:effectLst/>
                        </a:rPr>
                        <a:t>сөздөрдү</a:t>
                      </a:r>
                      <a:r>
                        <a:rPr lang="ru-RU" sz="1200" dirty="0">
                          <a:solidFill>
                            <a:srgbClr val="0070C0"/>
                          </a:solidFill>
                          <a:effectLst/>
                        </a:rPr>
                        <a:t> </a:t>
                      </a:r>
                      <a:r>
                        <a:rPr lang="ru-RU" sz="1200" dirty="0" err="1">
                          <a:solidFill>
                            <a:srgbClr val="0070C0"/>
                          </a:solidFill>
                          <a:effectLst/>
                        </a:rPr>
                        <a:t>орунсуз</a:t>
                      </a:r>
                      <a:r>
                        <a:rPr lang="ru-RU" sz="1200" dirty="0">
                          <a:solidFill>
                            <a:srgbClr val="0070C0"/>
                          </a:solidFill>
                          <a:effectLst/>
                        </a:rPr>
                        <a:t> </a:t>
                      </a:r>
                      <a:r>
                        <a:rPr lang="ky-KG" sz="1200" dirty="0">
                          <a:solidFill>
                            <a:srgbClr val="0070C0"/>
                          </a:solidFill>
                          <a:effectLst/>
                        </a:rPr>
                        <a:t>колдонот;</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сүйлөмдү</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түзө</a:t>
                      </a:r>
                      <a:r>
                        <a:rPr lang="ru-RU" sz="1200" dirty="0">
                          <a:solidFill>
                            <a:srgbClr val="0070C0"/>
                          </a:solidFill>
                          <a:effectLst/>
                        </a:rPr>
                        <a:t> </a:t>
                      </a:r>
                      <a:r>
                        <a:rPr lang="ru-RU" sz="1200" dirty="0" err="1">
                          <a:solidFill>
                            <a:srgbClr val="0070C0"/>
                          </a:solidFill>
                          <a:effectLst/>
                        </a:rPr>
                        <a:t>албайт</a:t>
                      </a:r>
                      <a:r>
                        <a:rPr lang="ky-KG" sz="1200" dirty="0">
                          <a:solidFill>
                            <a:srgbClr val="0070C0"/>
                          </a:solidFill>
                          <a:effectLst/>
                        </a:rPr>
                        <a:t>, </a:t>
                      </a:r>
                      <a:r>
                        <a:rPr lang="ru-RU" sz="1200" dirty="0" err="1">
                          <a:solidFill>
                            <a:srgbClr val="0070C0"/>
                          </a:solidFill>
                          <a:effectLst/>
                        </a:rPr>
                        <a:t>грамматикалык</a:t>
                      </a:r>
                      <a:r>
                        <a:rPr lang="ky-KG" sz="1200" dirty="0">
                          <a:solidFill>
                            <a:srgbClr val="0070C0"/>
                          </a:solidFill>
                          <a:effectLst/>
                        </a:rPr>
                        <a:t>, </a:t>
                      </a:r>
                      <a:r>
                        <a:rPr lang="ru-RU" sz="1200" dirty="0" err="1">
                          <a:solidFill>
                            <a:srgbClr val="0070C0"/>
                          </a:solidFill>
                          <a:effectLst/>
                        </a:rPr>
                        <a:t>стил</a:t>
                      </a:r>
                      <a:r>
                        <a:rPr lang="ky-KG" sz="1200" dirty="0">
                          <a:solidFill>
                            <a:srgbClr val="0070C0"/>
                          </a:solidFill>
                          <a:effectLst/>
                        </a:rPr>
                        <a:t>дик</a:t>
                      </a:r>
                      <a:r>
                        <a:rPr lang="ru-RU" sz="1200" dirty="0">
                          <a:solidFill>
                            <a:srgbClr val="0070C0"/>
                          </a:solidFill>
                          <a:effectLst/>
                        </a:rPr>
                        <a:t> </a:t>
                      </a:r>
                      <a:r>
                        <a:rPr lang="ru-RU" sz="1200" dirty="0" err="1">
                          <a:solidFill>
                            <a:srgbClr val="0070C0"/>
                          </a:solidFill>
                          <a:effectLst/>
                        </a:rPr>
                        <a:t>каталар</a:t>
                      </a:r>
                      <a:r>
                        <a:rPr lang="ru-RU" sz="1200" dirty="0">
                          <a:solidFill>
                            <a:srgbClr val="0070C0"/>
                          </a:solidFill>
                          <a:effectLst/>
                        </a:rPr>
                        <a:t> (5-7) </a:t>
                      </a:r>
                      <a:r>
                        <a:rPr lang="ru-RU" sz="1200" dirty="0" err="1">
                          <a:solidFill>
                            <a:srgbClr val="0070C0"/>
                          </a:solidFill>
                          <a:effectLst/>
                        </a:rPr>
                        <a:t>учурайт</a:t>
                      </a:r>
                      <a:r>
                        <a:rPr lang="ky-KG" sz="1200" dirty="0">
                          <a:solidFill>
                            <a:srgbClr val="0070C0"/>
                          </a:solidFill>
                          <a:effectLst/>
                        </a:rPr>
                        <a:t>.</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2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11"/>
                  </a:ext>
                </a:extLst>
              </a:tr>
              <a:tr h="562089">
                <a:tc>
                  <a:txBody>
                    <a:bodyPr/>
                    <a:lstStyle/>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грамматикалык</a:t>
                      </a:r>
                      <a:r>
                        <a:rPr lang="ru-RU" sz="1200" dirty="0">
                          <a:solidFill>
                            <a:srgbClr val="0070C0"/>
                          </a:solidFill>
                          <a:effectLst/>
                        </a:rPr>
                        <a:t> </a:t>
                      </a:r>
                      <a:r>
                        <a:rPr lang="ky-KG" sz="1200" dirty="0">
                          <a:solidFill>
                            <a:srgbClr val="0070C0"/>
                          </a:solidFill>
                          <a:effectLst/>
                        </a:rPr>
                        <a:t>каражаттар</a:t>
                      </a:r>
                      <a:r>
                        <a:rPr lang="ru-RU" sz="1200" dirty="0">
                          <a:solidFill>
                            <a:srgbClr val="0070C0"/>
                          </a:solidFill>
                          <a:effectLst/>
                        </a:rPr>
                        <a:t>, </a:t>
                      </a:r>
                      <a:r>
                        <a:rPr lang="ru-RU" sz="1200" dirty="0" err="1">
                          <a:solidFill>
                            <a:srgbClr val="0070C0"/>
                          </a:solidFill>
                          <a:effectLst/>
                        </a:rPr>
                        <a:t>сөздү</a:t>
                      </a:r>
                      <a:r>
                        <a:rPr lang="ru-RU" sz="1200" dirty="0">
                          <a:solidFill>
                            <a:srgbClr val="0070C0"/>
                          </a:solidFill>
                          <a:effectLst/>
                        </a:rPr>
                        <a:t> </a:t>
                      </a:r>
                      <a:r>
                        <a:rPr lang="ru-RU" sz="1200" dirty="0" err="1">
                          <a:solidFill>
                            <a:srgbClr val="0070C0"/>
                          </a:solidFill>
                          <a:effectLst/>
                        </a:rPr>
                        <a:t>туура</a:t>
                      </a:r>
                      <a:r>
                        <a:rPr lang="ru-RU" sz="1200" dirty="0">
                          <a:solidFill>
                            <a:srgbClr val="0070C0"/>
                          </a:solidFill>
                          <a:effectLst/>
                        </a:rPr>
                        <a:t> </a:t>
                      </a:r>
                      <a:r>
                        <a:rPr lang="ru-RU" sz="1200" dirty="0" err="1">
                          <a:solidFill>
                            <a:srgbClr val="0070C0"/>
                          </a:solidFill>
                          <a:effectLst/>
                        </a:rPr>
                        <a:t>тандоо</a:t>
                      </a:r>
                      <a:r>
                        <a:rPr lang="ru-RU" sz="1200" dirty="0">
                          <a:solidFill>
                            <a:srgbClr val="0070C0"/>
                          </a:solidFill>
                          <a:effectLst/>
                        </a:rPr>
                        <a:t>, </a:t>
                      </a:r>
                      <a:r>
                        <a:rPr lang="ru-RU" sz="1200" dirty="0" err="1">
                          <a:solidFill>
                            <a:srgbClr val="0070C0"/>
                          </a:solidFill>
                          <a:effectLst/>
                        </a:rPr>
                        <a:t>жеткирүү</a:t>
                      </a:r>
                      <a:r>
                        <a:rPr lang="ru-RU" sz="1200" dirty="0">
                          <a:solidFill>
                            <a:srgbClr val="0070C0"/>
                          </a:solidFill>
                          <a:effectLst/>
                        </a:rPr>
                        <a:t> </a:t>
                      </a:r>
                      <a:r>
                        <a:rPr lang="ru-RU" sz="1200" dirty="0" err="1">
                          <a:solidFill>
                            <a:srgbClr val="0070C0"/>
                          </a:solidFill>
                          <a:effectLst/>
                        </a:rPr>
                        <a:t>деңгээли</a:t>
                      </a:r>
                      <a:r>
                        <a:rPr lang="ru-RU" sz="1200" dirty="0">
                          <a:solidFill>
                            <a:srgbClr val="0070C0"/>
                          </a:solidFill>
                          <a:effectLst/>
                        </a:rPr>
                        <a:t> </a:t>
                      </a:r>
                      <a:r>
                        <a:rPr lang="ru-RU" sz="1200" dirty="0" err="1">
                          <a:solidFill>
                            <a:srgbClr val="0070C0"/>
                          </a:solidFill>
                          <a:effectLst/>
                        </a:rPr>
                        <a:t>төмөн</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кептин</a:t>
                      </a:r>
                      <a:r>
                        <a:rPr lang="ru-RU" sz="1200" dirty="0">
                          <a:solidFill>
                            <a:srgbClr val="0070C0"/>
                          </a:solidFill>
                          <a:effectLst/>
                        </a:rPr>
                        <a:t> </a:t>
                      </a:r>
                      <a:r>
                        <a:rPr lang="ru-RU" sz="1200" dirty="0" err="1">
                          <a:solidFill>
                            <a:srgbClr val="0070C0"/>
                          </a:solidFill>
                          <a:effectLst/>
                        </a:rPr>
                        <a:t>тактыгы</a:t>
                      </a:r>
                      <a:r>
                        <a:rPr lang="ru-RU" sz="1200" dirty="0">
                          <a:solidFill>
                            <a:srgbClr val="0070C0"/>
                          </a:solidFill>
                          <a:effectLst/>
                        </a:rPr>
                        <a:t> </a:t>
                      </a:r>
                      <a:r>
                        <a:rPr lang="ru-RU" sz="1200" dirty="0" err="1">
                          <a:solidFill>
                            <a:srgbClr val="0070C0"/>
                          </a:solidFill>
                          <a:effectLst/>
                        </a:rPr>
                        <a:t>жана</a:t>
                      </a:r>
                      <a:r>
                        <a:rPr lang="ru-RU" sz="1200" dirty="0">
                          <a:solidFill>
                            <a:srgbClr val="0070C0"/>
                          </a:solidFill>
                          <a:effectLst/>
                        </a:rPr>
                        <a:t> </a:t>
                      </a:r>
                      <a:r>
                        <a:rPr lang="ru-RU" sz="1200" dirty="0" err="1">
                          <a:solidFill>
                            <a:srgbClr val="0070C0"/>
                          </a:solidFill>
                          <a:effectLst/>
                        </a:rPr>
                        <a:t>айкындыгы</a:t>
                      </a:r>
                      <a:r>
                        <a:rPr lang="ru-RU" sz="1200" dirty="0">
                          <a:solidFill>
                            <a:srgbClr val="0070C0"/>
                          </a:solidFill>
                          <a:effectLst/>
                        </a:rPr>
                        <a:t> </a:t>
                      </a:r>
                      <a:r>
                        <a:rPr lang="ru-RU" sz="1200" dirty="0" err="1">
                          <a:solidFill>
                            <a:srgbClr val="0070C0"/>
                          </a:solidFill>
                          <a:effectLst/>
                        </a:rPr>
                        <a:t>сакталбайт</a:t>
                      </a:r>
                      <a:r>
                        <a:rPr lang="ky-KG" sz="1200" dirty="0">
                          <a:solidFill>
                            <a:srgbClr val="0070C0"/>
                          </a:solidFill>
                          <a:effectLst/>
                        </a:rPr>
                        <a:t>;</a:t>
                      </a:r>
                      <a:endParaRPr lang="ru-RU" sz="1200" dirty="0">
                        <a:solidFill>
                          <a:srgbClr val="0070C0"/>
                        </a:solidFill>
                        <a:effectLst/>
                      </a:endParaRPr>
                    </a:p>
                    <a:p>
                      <a:pPr marL="342900" lvl="0" indent="-342900">
                        <a:lnSpc>
                          <a:spcPct val="107000"/>
                        </a:lnSpc>
                        <a:spcAft>
                          <a:spcPts val="0"/>
                        </a:spcAft>
                        <a:buFont typeface="Symbol" panose="05050102010706020507" pitchFamily="18" charset="2"/>
                        <a:buChar char=""/>
                      </a:pPr>
                      <a:r>
                        <a:rPr lang="ru-RU" sz="1200" dirty="0" err="1">
                          <a:solidFill>
                            <a:srgbClr val="0070C0"/>
                          </a:solidFill>
                          <a:effectLst/>
                        </a:rPr>
                        <a:t>грамматикалык</a:t>
                      </a:r>
                      <a:r>
                        <a:rPr lang="ru-RU" sz="1200" dirty="0">
                          <a:solidFill>
                            <a:srgbClr val="0070C0"/>
                          </a:solidFill>
                          <a:effectLst/>
                        </a:rPr>
                        <a:t> </a:t>
                      </a:r>
                      <a:r>
                        <a:rPr lang="ky-KG" sz="1200" dirty="0">
                          <a:solidFill>
                            <a:srgbClr val="0070C0"/>
                          </a:solidFill>
                          <a:effectLst/>
                        </a:rPr>
                        <a:t>сабаты</a:t>
                      </a:r>
                      <a:r>
                        <a:rPr lang="ru-RU" sz="1200" dirty="0">
                          <a:solidFill>
                            <a:srgbClr val="0070C0"/>
                          </a:solidFill>
                          <a:effectLst/>
                        </a:rPr>
                        <a:t> </a:t>
                      </a:r>
                      <a:r>
                        <a:rPr lang="ru-RU" sz="1200" dirty="0" err="1">
                          <a:solidFill>
                            <a:srgbClr val="0070C0"/>
                          </a:solidFill>
                          <a:effectLst/>
                        </a:rPr>
                        <a:t>начар</a:t>
                      </a:r>
                      <a:r>
                        <a:rPr lang="ky-KG" sz="1200" dirty="0">
                          <a:solidFill>
                            <a:srgbClr val="0070C0"/>
                          </a:solidFill>
                          <a:effectLst/>
                        </a:rPr>
                        <a:t>, сүйлөм курууда логикалык</a:t>
                      </a:r>
                      <a:r>
                        <a:rPr lang="ru-RU" sz="1200" dirty="0">
                          <a:solidFill>
                            <a:srgbClr val="0070C0"/>
                          </a:solidFill>
                          <a:effectLst/>
                        </a:rPr>
                        <a:t> ката</a:t>
                      </a:r>
                      <a:r>
                        <a:rPr lang="ky-KG" sz="1200" dirty="0">
                          <a:solidFill>
                            <a:srgbClr val="0070C0"/>
                          </a:solidFill>
                          <a:effectLst/>
                        </a:rPr>
                        <a:t> кетирет.</a:t>
                      </a:r>
                      <a:endParaRPr lang="ru-R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a:effectLst/>
                        </a:rPr>
                        <a:t>1 упай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12"/>
                  </a:ext>
                </a:extLst>
              </a:tr>
              <a:tr h="147993">
                <a:tc>
                  <a:txBody>
                    <a:bodyPr/>
                    <a:lstStyle/>
                    <a:p>
                      <a:pPr marL="342900" lvl="0" indent="-342900">
                        <a:lnSpc>
                          <a:spcPct val="107000"/>
                        </a:lnSpc>
                        <a:spcAft>
                          <a:spcPts val="0"/>
                        </a:spcAft>
                        <a:buFont typeface="Symbol" panose="05050102010706020507" pitchFamily="18" charset="2"/>
                        <a:buChar char=""/>
                      </a:pPr>
                      <a:r>
                        <a:rPr lang="ru-RU" sz="1200" dirty="0">
                          <a:effectLst/>
                        </a:rPr>
                        <a:t>такыр </a:t>
                      </a:r>
                      <a:r>
                        <a:rPr lang="ru-RU" sz="1200" dirty="0" err="1">
                          <a:effectLst/>
                        </a:rPr>
                        <a:t>жооп</a:t>
                      </a:r>
                      <a:r>
                        <a:rPr lang="ru-RU" sz="1200" dirty="0">
                          <a:effectLst/>
                        </a:rPr>
                        <a:t> </a:t>
                      </a:r>
                      <a:r>
                        <a:rPr lang="ru-RU" sz="1200" dirty="0" err="1">
                          <a:effectLst/>
                        </a:rPr>
                        <a:t>берген</a:t>
                      </a:r>
                      <a:r>
                        <a:rPr lang="ru-RU" sz="1200" dirty="0">
                          <a:effectLst/>
                        </a:rPr>
                        <a:t> </a:t>
                      </a:r>
                      <a:r>
                        <a:rPr lang="ru-RU" sz="1200" dirty="0" err="1">
                          <a:effectLst/>
                        </a:rPr>
                        <a:t>жок</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tc>
                  <a:txBody>
                    <a:bodyPr/>
                    <a:lstStyle/>
                    <a:p>
                      <a:pPr>
                        <a:lnSpc>
                          <a:spcPct val="107000"/>
                        </a:lnSpc>
                        <a:spcAft>
                          <a:spcPts val="0"/>
                        </a:spcAft>
                      </a:pPr>
                      <a:r>
                        <a:rPr lang="ru-RU" sz="1200" dirty="0">
                          <a:effectLst/>
                        </a:rPr>
                        <a:t>0 </a:t>
                      </a:r>
                      <a:r>
                        <a:rPr lang="ru-RU" sz="1200" dirty="0" err="1">
                          <a:effectLst/>
                        </a:rPr>
                        <a:t>упай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0208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15" y="624110"/>
            <a:ext cx="11465170" cy="1768894"/>
          </a:xfrm>
        </p:spPr>
        <p:txBody>
          <a:bodyPr>
            <a:normAutofit fontScale="90000"/>
          </a:bodyPr>
          <a:lstStyle/>
          <a:p>
            <a:pPr lvl="0" defTabSz="914400" eaLnBrk="0" fontAlgn="base" hangingPunct="0">
              <a:spcAft>
                <a:spcPct val="0"/>
              </a:spcAft>
            </a:pPr>
            <a:r>
              <a:rPr lang="ky-KG"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5-6-класстардын кыргыз тилинен көчүрүү экзаменинин жыйынтыгы бардык субтесттерден топтолгон жыйынтык упайды баага которуу төмөндөгүдөй аныкталат:</a:t>
            </a:r>
            <a:br>
              <a:rPr lang="ru-RU" altLang="ru-RU" sz="1800" dirty="0">
                <a:solidFill>
                  <a:schemeClr val="tx1"/>
                </a:solidFill>
              </a:rPr>
            </a:br>
            <a:br>
              <a:rPr lang="ru-RU" altLang="ru-RU" sz="4800" dirty="0">
                <a:solidFill>
                  <a:schemeClr val="tx1"/>
                </a:solidFill>
                <a:latin typeface="Arial" panose="020B0604020202020204" pitchFamily="34" charset="0"/>
              </a:rPr>
            </a:br>
            <a:endParaRPr lang="ru-RU" dirty="0"/>
          </a:p>
        </p:txBody>
      </p:sp>
      <p:graphicFrame>
        <p:nvGraphicFramePr>
          <p:cNvPr id="4" name="Content Placeholder 3"/>
          <p:cNvGraphicFramePr>
            <a:graphicFrameLocks noGrp="1"/>
          </p:cNvGraphicFramePr>
          <p:nvPr>
            <p:ph idx="1"/>
          </p:nvPr>
        </p:nvGraphicFramePr>
        <p:xfrm>
          <a:off x="1468877" y="2821020"/>
          <a:ext cx="9698477" cy="3686784"/>
        </p:xfrm>
        <a:graphic>
          <a:graphicData uri="http://schemas.openxmlformats.org/drawingml/2006/table">
            <a:tbl>
              <a:tblPr firstRow="1" firstCol="1" bandRow="1">
                <a:tableStyleId>{5C22544A-7EE6-4342-B048-85BDC9FD1C3A}</a:tableStyleId>
              </a:tblPr>
              <a:tblGrid>
                <a:gridCol w="6665575">
                  <a:extLst>
                    <a:ext uri="{9D8B030D-6E8A-4147-A177-3AD203B41FA5}">
                      <a16:colId xmlns:a16="http://schemas.microsoft.com/office/drawing/2014/main" val="20000"/>
                    </a:ext>
                  </a:extLst>
                </a:gridCol>
                <a:gridCol w="3032902">
                  <a:extLst>
                    <a:ext uri="{9D8B030D-6E8A-4147-A177-3AD203B41FA5}">
                      <a16:colId xmlns:a16="http://schemas.microsoft.com/office/drawing/2014/main" val="20001"/>
                    </a:ext>
                  </a:extLst>
                </a:gridCol>
              </a:tblGrid>
              <a:tr h="921696">
                <a:tc>
                  <a:txBody>
                    <a:bodyPr/>
                    <a:lstStyle/>
                    <a:p>
                      <a:pPr algn="ctr">
                        <a:lnSpc>
                          <a:spcPct val="107000"/>
                        </a:lnSpc>
                        <a:spcAft>
                          <a:spcPts val="0"/>
                        </a:spcAft>
                      </a:pPr>
                      <a:r>
                        <a:rPr lang="ru-RU" sz="2800" dirty="0">
                          <a:effectLst/>
                        </a:rPr>
                        <a:t>«5» </a:t>
                      </a:r>
                      <a:r>
                        <a:rPr lang="ru-RU" sz="2800" dirty="0" err="1">
                          <a:effectLst/>
                        </a:rPr>
                        <a:t>деген</a:t>
                      </a:r>
                      <a:r>
                        <a:rPr lang="ru-RU" sz="2800" dirty="0">
                          <a:effectLst/>
                        </a:rPr>
                        <a:t> </a:t>
                      </a:r>
                      <a:r>
                        <a:rPr lang="ru-RU" sz="2800" dirty="0" err="1">
                          <a:effectLst/>
                        </a:rPr>
                        <a:t>баа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800" dirty="0">
                          <a:effectLst/>
                        </a:rPr>
                        <a:t>80-100 упай</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21696">
                <a:tc>
                  <a:txBody>
                    <a:bodyPr/>
                    <a:lstStyle/>
                    <a:p>
                      <a:pPr algn="ctr">
                        <a:lnSpc>
                          <a:spcPct val="107000"/>
                        </a:lnSpc>
                        <a:spcAft>
                          <a:spcPts val="0"/>
                        </a:spcAft>
                      </a:pPr>
                      <a:r>
                        <a:rPr lang="ru-RU" sz="2800" dirty="0">
                          <a:effectLst/>
                        </a:rPr>
                        <a:t>«4» </a:t>
                      </a:r>
                      <a:r>
                        <a:rPr lang="ru-RU" sz="2800" dirty="0" err="1">
                          <a:effectLst/>
                        </a:rPr>
                        <a:t>деген</a:t>
                      </a:r>
                      <a:r>
                        <a:rPr lang="ru-RU" sz="2800" dirty="0">
                          <a:effectLst/>
                        </a:rPr>
                        <a:t> </a:t>
                      </a:r>
                      <a:r>
                        <a:rPr lang="ru-RU" sz="2800" dirty="0" err="1">
                          <a:effectLst/>
                        </a:rPr>
                        <a:t>баа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800" dirty="0">
                          <a:effectLst/>
                        </a:rPr>
                        <a:t>60-79 упай</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21696">
                <a:tc>
                  <a:txBody>
                    <a:bodyPr/>
                    <a:lstStyle/>
                    <a:p>
                      <a:pPr algn="ctr">
                        <a:lnSpc>
                          <a:spcPct val="107000"/>
                        </a:lnSpc>
                        <a:spcAft>
                          <a:spcPts val="0"/>
                        </a:spcAft>
                      </a:pPr>
                      <a:r>
                        <a:rPr lang="ru-RU" sz="2800" dirty="0">
                          <a:effectLst/>
                        </a:rPr>
                        <a:t>«3» </a:t>
                      </a:r>
                      <a:r>
                        <a:rPr lang="ru-RU" sz="2800" dirty="0" err="1">
                          <a:effectLst/>
                        </a:rPr>
                        <a:t>деген</a:t>
                      </a:r>
                      <a:r>
                        <a:rPr lang="ru-RU" sz="2800" dirty="0">
                          <a:effectLst/>
                        </a:rPr>
                        <a:t> </a:t>
                      </a:r>
                      <a:r>
                        <a:rPr lang="ru-RU" sz="2800" dirty="0" err="1">
                          <a:effectLst/>
                        </a:rPr>
                        <a:t>баа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800">
                          <a:effectLst/>
                        </a:rPr>
                        <a:t>40-59 упай</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21696">
                <a:tc>
                  <a:txBody>
                    <a:bodyPr/>
                    <a:lstStyle/>
                    <a:p>
                      <a:pPr algn="ctr">
                        <a:lnSpc>
                          <a:spcPct val="107000"/>
                        </a:lnSpc>
                        <a:spcAft>
                          <a:spcPts val="0"/>
                        </a:spcAft>
                      </a:pPr>
                      <a:r>
                        <a:rPr lang="ru-RU" sz="2800" dirty="0">
                          <a:effectLst/>
                        </a:rPr>
                        <a:t>«2» </a:t>
                      </a:r>
                      <a:r>
                        <a:rPr lang="ru-RU" sz="2800" dirty="0" err="1">
                          <a:effectLst/>
                        </a:rPr>
                        <a:t>деген</a:t>
                      </a:r>
                      <a:r>
                        <a:rPr lang="ru-RU" sz="2800" dirty="0">
                          <a:effectLst/>
                        </a:rPr>
                        <a:t> </a:t>
                      </a:r>
                      <a:r>
                        <a:rPr lang="ru-RU" sz="2800" dirty="0" err="1">
                          <a:effectLst/>
                        </a:rPr>
                        <a:t>баа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800" dirty="0">
                          <a:effectLst/>
                        </a:rPr>
                        <a:t>0-39 упай</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449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err="1">
                <a:latin typeface="Arial" panose="020B0604020202020204" pitchFamily="34" charset="0"/>
                <a:cs typeface="Arial" panose="020B0604020202020204" pitchFamily="34" charset="0"/>
              </a:rPr>
              <a:t>Көчүрүү</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экзаменинин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максаттары</a:t>
            </a:r>
            <a:r>
              <a:rPr lang="ru-RU" b="1" dirty="0">
                <a:latin typeface="Arial" panose="020B0604020202020204" pitchFamily="34" charset="0"/>
                <a:cs typeface="Arial" panose="020B0604020202020204" pitchFamily="34" charset="0"/>
              </a:rPr>
              <a:t> :</a:t>
            </a:r>
            <a:br>
              <a:rPr lang="ru-RU" b="1" dirty="0">
                <a:latin typeface="Arial" panose="020B0604020202020204" pitchFamily="34" charset="0"/>
                <a:cs typeface="Arial" panose="020B0604020202020204" pitchFamily="34" charset="0"/>
              </a:rPr>
            </a:br>
            <a:endParaRPr lang="ru-RU" b="1" dirty="0"/>
          </a:p>
        </p:txBody>
      </p:sp>
      <p:sp>
        <p:nvSpPr>
          <p:cNvPr id="3" name="Content Placeholder 2"/>
          <p:cNvSpPr>
            <a:spLocks noGrp="1"/>
          </p:cNvSpPr>
          <p:nvPr>
            <p:ph idx="1"/>
          </p:nvPr>
        </p:nvSpPr>
        <p:spPr>
          <a:xfrm>
            <a:off x="774357" y="1342768"/>
            <a:ext cx="10730255" cy="4568454"/>
          </a:xfrm>
        </p:spPr>
        <p:txBody>
          <a:bodyPr>
            <a:normAutofit lnSpcReduction="10000"/>
          </a:bodyPr>
          <a:lstStyle/>
          <a:p>
            <a:pPr marL="0" indent="0" algn="just">
              <a:buNone/>
            </a:pPr>
            <a:r>
              <a:rPr lang="ru-RU"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a:t>
            </a:r>
            <a:r>
              <a:rPr lang="ru-RU" sz="2400" dirty="0" err="1">
                <a:latin typeface="Arial" panose="020B0604020202020204" pitchFamily="34" charset="0"/>
                <a:cs typeface="Arial" panose="020B0604020202020204" pitchFamily="34" charset="0"/>
              </a:rPr>
              <a:t>Кыргыз</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Республикасынын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мамлекеттик</a:t>
            </a:r>
            <a:r>
              <a:rPr lang="ru-RU" sz="2400" dirty="0">
                <a:latin typeface="Arial" panose="020B0604020202020204" pitchFamily="34" charset="0"/>
                <a:cs typeface="Arial" panose="020B0604020202020204" pitchFamily="34" charset="0"/>
              </a:rPr>
              <a:t> тили ж</a:t>
            </a:r>
            <a:r>
              <a:rPr lang="en-US" sz="2400" dirty="0">
                <a:latin typeface="Arial" panose="020B0604020202020204" pitchFamily="34" charset="0"/>
                <a:cs typeface="Arial" panose="020B0604020202020204" pitchFamily="34" charset="0"/>
              </a:rPr>
              <a:t>ɵ</a:t>
            </a:r>
            <a:r>
              <a:rPr lang="ru-RU" sz="2400" dirty="0" err="1">
                <a:latin typeface="Arial" panose="020B0604020202020204" pitchFamily="34" charset="0"/>
                <a:cs typeface="Arial" panose="020B0604020202020204" pitchFamily="34" charset="0"/>
              </a:rPr>
              <a:t>нүнд</a:t>
            </a:r>
            <a:r>
              <a:rPr lang="en-US" sz="2400" dirty="0">
                <a:latin typeface="Arial" panose="020B0604020202020204" pitchFamily="34" charset="0"/>
                <a:cs typeface="Arial" panose="020B0604020202020204" pitchFamily="34" charset="0"/>
              </a:rPr>
              <a:t>ɵ” </a:t>
            </a:r>
            <a:r>
              <a:rPr lang="ru-RU" sz="2400" dirty="0" err="1">
                <a:latin typeface="Arial" panose="020B0604020202020204" pitchFamily="34" charset="0"/>
                <a:cs typeface="Arial" panose="020B0604020202020204" pitchFamily="34" charset="0"/>
              </a:rPr>
              <a:t>Кыргыз</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Республикасынын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конституциялык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Мыйзамын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Кыргыз</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Республикасынын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Билим</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берүү</a:t>
            </a:r>
            <a:r>
              <a:rPr lang="ru-RU" sz="2400" dirty="0">
                <a:latin typeface="Arial" panose="020B0604020202020204" pitchFamily="34" charset="0"/>
                <a:cs typeface="Arial" panose="020B0604020202020204" pitchFamily="34" charset="0"/>
              </a:rPr>
              <a:t> ж</a:t>
            </a:r>
            <a:r>
              <a:rPr lang="en-US" sz="2400" dirty="0">
                <a:latin typeface="Arial" panose="020B0604020202020204" pitchFamily="34" charset="0"/>
                <a:cs typeface="Arial" panose="020B0604020202020204" pitchFamily="34" charset="0"/>
              </a:rPr>
              <a:t>ɵ</a:t>
            </a:r>
            <a:r>
              <a:rPr lang="ru-RU" sz="2400" dirty="0" err="1">
                <a:latin typeface="Arial" panose="020B0604020202020204" pitchFamily="34" charset="0"/>
                <a:cs typeface="Arial" panose="020B0604020202020204" pitchFamily="34" charset="0"/>
              </a:rPr>
              <a:t>нүнд</a:t>
            </a:r>
            <a:r>
              <a:rPr lang="en-US" sz="2400" dirty="0">
                <a:latin typeface="Arial" panose="020B0604020202020204" pitchFamily="34" charset="0"/>
                <a:cs typeface="Arial" panose="020B0604020202020204" pitchFamily="34" charset="0"/>
              </a:rPr>
              <a:t>ɵ” </a:t>
            </a:r>
            <a:r>
              <a:rPr lang="ru-RU" sz="2400" dirty="0" err="1">
                <a:latin typeface="Arial" panose="020B0604020202020204" pitchFamily="34" charset="0"/>
                <a:cs typeface="Arial" panose="020B0604020202020204" pitchFamily="34" charset="0"/>
              </a:rPr>
              <a:t>Мыйзамын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Кыргыз</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Республикасындагы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мамлекеттик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тил</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жана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тил</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саясаты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маселелери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жөнүндө</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Кыргыз</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Республикасынын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Жогорку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Кеңешинин</a:t>
            </a:r>
            <a:r>
              <a:rPr lang="ru-RU" sz="2400" dirty="0">
                <a:latin typeface="Arial" panose="020B0604020202020204" pitchFamily="34" charset="0"/>
                <a:cs typeface="Arial" panose="020B0604020202020204" pitchFamily="34" charset="0"/>
              </a:rPr>
              <a:t> 28.02.2024-жылдагы № 1909-</a:t>
            </a:r>
            <a:r>
              <a:rPr lang="en-US" sz="2400" dirty="0">
                <a:latin typeface="Arial" panose="020B0604020202020204" pitchFamily="34" charset="0"/>
                <a:cs typeface="Arial" panose="020B0604020202020204" pitchFamily="34" charset="0"/>
              </a:rPr>
              <a:t>VII </a:t>
            </a:r>
            <a:r>
              <a:rPr lang="ru-RU" sz="2400" dirty="0" err="1">
                <a:latin typeface="Arial" panose="020B0604020202020204" pitchFamily="34" charset="0"/>
                <a:cs typeface="Arial" panose="020B0604020202020204" pitchFamily="34" charset="0"/>
              </a:rPr>
              <a:t>токтомун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ишке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ашыруу</a:t>
            </a:r>
            <a:r>
              <a:rPr lang="ru-RU" sz="2400" dirty="0">
                <a:latin typeface="Arial" panose="020B0604020202020204" pitchFamily="34" charset="0"/>
                <a:cs typeface="Arial" panose="020B0604020202020204" pitchFamily="34" charset="0"/>
              </a:rPr>
              <a:t>;</a:t>
            </a:r>
          </a:p>
          <a:p>
            <a:pPr marL="0" indent="0" algn="just">
              <a:buNone/>
            </a:pP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Кыргыз</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Республикасынын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мамлекеттик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билим</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берүү</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стандартынын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жана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кыргыз</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тилинин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предметтик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стандартынын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талаптарына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ылайык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окуучулардын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кыргыз</a:t>
            </a:r>
            <a:r>
              <a:rPr lang="ru-RU" sz="2400" dirty="0">
                <a:latin typeface="Arial" panose="020B0604020202020204" pitchFamily="34" charset="0"/>
                <a:cs typeface="Arial" panose="020B0604020202020204" pitchFamily="34" charset="0"/>
              </a:rPr>
              <a:t> тили </a:t>
            </a:r>
            <a:r>
              <a:rPr lang="ru-RU" sz="2400" dirty="0" err="1">
                <a:latin typeface="Arial" panose="020B0604020202020204" pitchFamily="34" charset="0"/>
                <a:cs typeface="Arial" panose="020B0604020202020204" pitchFamily="34" charset="0"/>
              </a:rPr>
              <a:t>боюнча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окуу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программаларын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өздөштүрүүсүнүн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натыйжаларын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аныктоо</a:t>
            </a:r>
            <a:r>
              <a:rPr lang="ru-RU" sz="2400" dirty="0">
                <a:latin typeface="Arial" panose="020B0604020202020204" pitchFamily="34" charset="0"/>
                <a:cs typeface="Arial" panose="020B0604020202020204" pitchFamily="34" charset="0"/>
              </a:rPr>
              <a:t>; </a:t>
            </a:r>
          </a:p>
          <a:p>
            <a:pPr marL="0" indent="0" algn="just">
              <a:buNone/>
            </a:pP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билим</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берүүнү</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башкаруу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системасына</a:t>
            </a:r>
            <a:r>
              <a:rPr lang="ru-RU"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ɵ</a:t>
            </a:r>
            <a:r>
              <a:rPr lang="ru-RU" sz="2400" dirty="0" err="1">
                <a:latin typeface="Arial" panose="020B0604020202020204" pitchFamily="34" charset="0"/>
                <a:cs typeface="Arial" panose="020B0604020202020204" pitchFamily="34" charset="0"/>
              </a:rPr>
              <a:t>зг</a:t>
            </a:r>
            <a:r>
              <a:rPr lang="en-US" sz="2400" dirty="0">
                <a:latin typeface="Arial" panose="020B0604020202020204" pitchFamily="34" charset="0"/>
                <a:cs typeface="Arial" panose="020B0604020202020204" pitchFamily="34" charset="0"/>
              </a:rPr>
              <a:t>ɵ</a:t>
            </a:r>
            <a:r>
              <a:rPr lang="ru-RU" sz="2400" dirty="0" err="1">
                <a:latin typeface="Arial" panose="020B0604020202020204" pitchFamily="34" charset="0"/>
                <a:cs typeface="Arial" panose="020B0604020202020204" pitchFamily="34" charset="0"/>
              </a:rPr>
              <a:t>ртүүл</a:t>
            </a:r>
            <a:r>
              <a:rPr lang="en-US" sz="2400" dirty="0">
                <a:latin typeface="Arial" panose="020B0604020202020204" pitchFamily="34" charset="0"/>
                <a:cs typeface="Arial" panose="020B0604020202020204" pitchFamily="34" charset="0"/>
              </a:rPr>
              <a:t>ɵ</a:t>
            </a:r>
            <a:r>
              <a:rPr lang="ru-RU" sz="2400" dirty="0" err="1">
                <a:latin typeface="Arial" panose="020B0604020202020204" pitchFamily="34" charset="0"/>
                <a:cs typeface="Arial" panose="020B0604020202020204" pitchFamily="34" charset="0"/>
              </a:rPr>
              <a:t>рдү</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киргизүү</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үчүн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жалпы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билим</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берүү</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уюмдарында</a:t>
            </a:r>
            <a:r>
              <a:rPr lang="ru-RU" sz="2400" dirty="0">
                <a:latin typeface="Arial" panose="020B0604020202020204" pitchFamily="34" charset="0"/>
                <a:cs typeface="Arial" panose="020B0604020202020204" pitchFamily="34" charset="0"/>
              </a:rPr>
              <a:t> мониторинг </a:t>
            </a:r>
            <a:r>
              <a:rPr lang="ru-RU" sz="2400" dirty="0" err="1">
                <a:latin typeface="Arial" panose="020B0604020202020204" pitchFamily="34" charset="0"/>
                <a:cs typeface="Arial" panose="020B0604020202020204" pitchFamily="34" charset="0"/>
              </a:rPr>
              <a:t>жана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талдоо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жүргүзүүнү</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ишке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ашыруу</a:t>
            </a:r>
            <a:r>
              <a:rPr lang="ru-RU"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6426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605" y="1383957"/>
            <a:ext cx="11640065" cy="3723503"/>
          </a:xfrm>
        </p:spPr>
        <p:txBody>
          <a:bodyPr>
            <a:normAutofit/>
          </a:bodyPr>
          <a:lstStyle/>
          <a:p>
            <a:pPr algn="just"/>
            <a:r>
              <a:rPr lang="ky-KG" sz="3200" dirty="0">
                <a:latin typeface="Arial" panose="020B0604020202020204" pitchFamily="34" charset="0"/>
                <a:cs typeface="Arial" panose="020B0604020202020204" pitchFamily="34" charset="0"/>
              </a:rPr>
              <a:t>КР БИМдин Кыргыз Республикасындагы жалпы билим берүү уюмдарынын 5-6-класстарынын окуучуларына кыргыз тили боюнча көчүрүү экзамендери </a:t>
            </a:r>
            <a:r>
              <a:rPr lang="sr-Cyrl-CS" sz="3200" b="1" dirty="0">
                <a:latin typeface="Arial" panose="020B0604020202020204" pitchFamily="34" charset="0"/>
                <a:cs typeface="Arial" panose="020B0604020202020204" pitchFamily="34" charset="0"/>
              </a:rPr>
              <a:t>2025-жылдын 4-март № 232/1 </a:t>
            </a:r>
            <a:r>
              <a:rPr lang="sr-Cyrl-CS" sz="3200" dirty="0">
                <a:latin typeface="Arial" panose="020B0604020202020204" pitchFamily="34" charset="0"/>
                <a:cs typeface="Arial" panose="020B0604020202020204" pitchFamily="34" charset="0"/>
              </a:rPr>
              <a:t>буйругуна ылайык </a:t>
            </a:r>
            <a:r>
              <a:rPr lang="ky-KG" sz="3200" dirty="0">
                <a:latin typeface="Arial" panose="020B0604020202020204" pitchFamily="34" charset="0"/>
                <a:cs typeface="Arial" panose="020B0604020202020204" pitchFamily="34" charset="0"/>
              </a:rPr>
              <a:t>экзамен</a:t>
            </a:r>
            <a:r>
              <a:rPr lang="ky-KG" sz="3200" b="1" dirty="0">
                <a:latin typeface="Arial" panose="020B0604020202020204" pitchFamily="34" charset="0"/>
                <a:cs typeface="Arial" panose="020B0604020202020204" pitchFamily="34" charset="0"/>
              </a:rPr>
              <a:t> лексика жана грамматика, текстти окуп-түшүнүү, угуп-түшүнүү, жазуу жана сүйлөшүү </a:t>
            </a:r>
            <a:r>
              <a:rPr lang="ky-KG" sz="3200" dirty="0">
                <a:latin typeface="Arial" panose="020B0604020202020204" pitchFamily="34" charset="0"/>
                <a:cs typeface="Arial" panose="020B0604020202020204" pitchFamily="34" charset="0"/>
              </a:rPr>
              <a:t>кѳндүмдѳрүн текшерүүнү камтыган комплекстүү тест түрүндѳ ѳткѳрүлѳт.</a:t>
            </a:r>
            <a:endParaRPr lang="ru-RU" sz="32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78081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y-KG"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5-6-класстарга кыргыз тилинен көчүрүү экзаменине сунушталуучу тесттердин түзүмү:</a:t>
            </a:r>
            <a:br>
              <a:rPr lang="ky-KG" altLang="ru-RU" sz="4800" dirty="0">
                <a:solidFill>
                  <a:schemeClr val="tx1"/>
                </a:solidFill>
                <a:latin typeface="Arial" panose="020B0604020202020204" pitchFamily="34" charset="0"/>
              </a:rPr>
            </a:br>
            <a:endParaRPr lang="ru-RU" dirty="0"/>
          </a:p>
        </p:txBody>
      </p:sp>
      <p:sp>
        <p:nvSpPr>
          <p:cNvPr id="5" name="Rectangle 1"/>
          <p:cNvSpPr>
            <a:spLocks noChangeArrowheads="1"/>
          </p:cNvSpPr>
          <p:nvPr/>
        </p:nvSpPr>
        <p:spPr bwMode="auto">
          <a:xfrm>
            <a:off x="-875323" y="-750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y-KG"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5-6-класстарга кыргыз тилинен көчүрүү экзаменине сунушталуучу тесттердин түзүмү:</a:t>
            </a:r>
            <a:endParaRPr kumimoji="0" lang="ky-KG"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654926647"/>
              </p:ext>
            </p:extLst>
          </p:nvPr>
        </p:nvGraphicFramePr>
        <p:xfrm>
          <a:off x="482600" y="1905000"/>
          <a:ext cx="11569701" cy="5001976"/>
        </p:xfrm>
        <a:graphic>
          <a:graphicData uri="http://schemas.openxmlformats.org/drawingml/2006/table">
            <a:tbl>
              <a:tblPr firstRow="1" firstCol="1" bandRow="1">
                <a:tableStyleId>{5C22544A-7EE6-4342-B048-85BDC9FD1C3A}</a:tableStyleId>
              </a:tblPr>
              <a:tblGrid>
                <a:gridCol w="16383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1562101">
                  <a:extLst>
                    <a:ext uri="{9D8B030D-6E8A-4147-A177-3AD203B41FA5}">
                      <a16:colId xmlns:a16="http://schemas.microsoft.com/office/drawing/2014/main" val="20006"/>
                    </a:ext>
                  </a:extLst>
                </a:gridCol>
              </a:tblGrid>
              <a:tr h="436419">
                <a:tc>
                  <a:txBody>
                    <a:bodyPr/>
                    <a:lstStyle/>
                    <a:p>
                      <a:pPr algn="ctr">
                        <a:lnSpc>
                          <a:spcPct val="107000"/>
                        </a:lnSpc>
                        <a:spcAft>
                          <a:spcPts val="0"/>
                        </a:spcAft>
                      </a:pPr>
                      <a:r>
                        <a:rPr lang="ky-KG" sz="2000" b="1" dirty="0">
                          <a:effectLst/>
                        </a:rPr>
                        <a:t>Классы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y-KG" sz="2000" b="1" dirty="0">
                          <a:effectLst/>
                        </a:rPr>
                        <a:t>Субтесттер</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000" b="1">
                          <a:effectLst/>
                        </a:rPr>
                        <a:t>Тапшырманын саны</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000" b="1">
                          <a:effectLst/>
                        </a:rPr>
                        <a:t>Убакыт</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000" b="1">
                          <a:effectLst/>
                        </a:rPr>
                        <a:t>Жалпы</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y-KG" sz="2000" b="1">
                          <a:effectLst/>
                        </a:rPr>
                        <a:t>У</a:t>
                      </a:r>
                      <a:r>
                        <a:rPr lang="ru-RU" sz="2000" b="1">
                          <a:effectLst/>
                        </a:rPr>
                        <a:t>пай</a:t>
                      </a:r>
                      <a:r>
                        <a:rPr lang="ky-KG" sz="2000" b="1">
                          <a:effectLst/>
                        </a:rPr>
                        <a:t>ы</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y-KG" sz="2000" b="1">
                          <a:effectLst/>
                        </a:rPr>
                        <a:t>Жогорку</a:t>
                      </a:r>
                      <a:r>
                        <a:rPr lang="ru-RU" sz="2000" b="1">
                          <a:effectLst/>
                        </a:rPr>
                        <a:t> упай</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82091">
                <a:tc>
                  <a:txBody>
                    <a:bodyPr/>
                    <a:lstStyle/>
                    <a:p>
                      <a:pPr algn="ctr">
                        <a:lnSpc>
                          <a:spcPct val="107000"/>
                        </a:lnSpc>
                        <a:spcAft>
                          <a:spcPts val="0"/>
                        </a:spcAft>
                      </a:pPr>
                      <a:r>
                        <a:rPr lang="ky-KG" sz="2000" b="1">
                          <a:effectLst/>
                        </a:rPr>
                        <a:t>5-класс</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b="1" dirty="0">
                          <a:effectLst/>
                          <a:latin typeface="Arial" panose="020B0604020202020204" pitchFamily="34" charset="0"/>
                          <a:cs typeface="Arial" panose="020B0604020202020204" pitchFamily="34" charset="0"/>
                        </a:rPr>
                        <a:t>Лексика</a:t>
                      </a:r>
                      <a:r>
                        <a:rPr lang="ky-KG" sz="2000" b="1" dirty="0">
                          <a:effectLst/>
                          <a:latin typeface="Arial" panose="020B0604020202020204" pitchFamily="34" charset="0"/>
                          <a:cs typeface="Arial" panose="020B0604020202020204" pitchFamily="34" charset="0"/>
                        </a:rPr>
                        <a:t>, г</a:t>
                      </a:r>
                      <a:r>
                        <a:rPr lang="ru-RU" sz="2000" b="1" dirty="0" err="1">
                          <a:effectLst/>
                          <a:latin typeface="Arial" panose="020B0604020202020204" pitchFamily="34" charset="0"/>
                          <a:cs typeface="Arial" panose="020B0604020202020204" pitchFamily="34" charset="0"/>
                        </a:rPr>
                        <a:t>рамматика</a:t>
                      </a:r>
                      <a:endParaRPr lang="ru-RU" sz="2000" b="1" dirty="0">
                        <a:effectLst/>
                        <a:latin typeface="Arial" panose="020B0604020202020204" pitchFamily="34" charset="0"/>
                        <a:cs typeface="Arial" panose="020B0604020202020204" pitchFamily="34" charset="0"/>
                      </a:endParaRPr>
                    </a:p>
                    <a:p>
                      <a:pPr>
                        <a:lnSpc>
                          <a:spcPct val="107000"/>
                        </a:lnSpc>
                        <a:spcAft>
                          <a:spcPts val="0"/>
                        </a:spcAft>
                      </a:pPr>
                      <a:r>
                        <a:rPr lang="ru-RU" sz="2000" b="1" dirty="0">
                          <a:effectLst/>
                          <a:latin typeface="Arial" panose="020B0604020202020204" pitchFamily="34" charset="0"/>
                          <a:cs typeface="Arial" panose="020B0604020202020204" pitchFamily="34" charset="0"/>
                        </a:rPr>
                        <a:t>Окуп-</a:t>
                      </a:r>
                      <a:r>
                        <a:rPr lang="ru-RU" sz="2000" b="1" dirty="0" err="1">
                          <a:effectLst/>
                          <a:latin typeface="Arial" panose="020B0604020202020204" pitchFamily="34" charset="0"/>
                          <a:cs typeface="Arial" panose="020B0604020202020204" pitchFamily="34" charset="0"/>
                        </a:rPr>
                        <a:t>түшүнүү</a:t>
                      </a:r>
                      <a:endParaRPr lang="ru-RU" sz="2000" b="1" dirty="0">
                        <a:effectLst/>
                        <a:latin typeface="Arial" panose="020B0604020202020204" pitchFamily="34" charset="0"/>
                        <a:cs typeface="Arial" panose="020B0604020202020204" pitchFamily="34" charset="0"/>
                      </a:endParaRPr>
                    </a:p>
                    <a:p>
                      <a:pPr>
                        <a:lnSpc>
                          <a:spcPct val="107000"/>
                        </a:lnSpc>
                        <a:spcAft>
                          <a:spcPts val="0"/>
                        </a:spcAft>
                      </a:pPr>
                      <a:r>
                        <a:rPr lang="ky-KG" sz="2000" b="1" dirty="0">
                          <a:effectLst/>
                          <a:latin typeface="Arial" panose="020B0604020202020204" pitchFamily="34" charset="0"/>
                          <a:cs typeface="Arial" panose="020B0604020202020204" pitchFamily="34" charset="0"/>
                        </a:rPr>
                        <a:t>Угуп-түшүнүү</a:t>
                      </a:r>
                      <a:endParaRPr lang="ru-RU" sz="2000" b="1" dirty="0">
                        <a:effectLst/>
                        <a:latin typeface="Arial" panose="020B0604020202020204" pitchFamily="34" charset="0"/>
                        <a:cs typeface="Arial" panose="020B0604020202020204" pitchFamily="34" charset="0"/>
                      </a:endParaRPr>
                    </a:p>
                    <a:p>
                      <a:pPr>
                        <a:lnSpc>
                          <a:spcPct val="107000"/>
                        </a:lnSpc>
                        <a:spcAft>
                          <a:spcPts val="0"/>
                        </a:spcAft>
                      </a:pPr>
                      <a:r>
                        <a:rPr lang="ky-KG" sz="2000" b="1" dirty="0">
                          <a:effectLst/>
                          <a:latin typeface="Arial" panose="020B0604020202020204" pitchFamily="34" charset="0"/>
                          <a:cs typeface="Arial" panose="020B0604020202020204" pitchFamily="34" charset="0"/>
                        </a:rPr>
                        <a:t>Жазуу</a:t>
                      </a:r>
                      <a:endParaRPr lang="ru-RU" sz="2000" b="1" dirty="0">
                        <a:effectLst/>
                        <a:latin typeface="Arial" panose="020B0604020202020204" pitchFamily="34" charset="0"/>
                        <a:cs typeface="Arial" panose="020B0604020202020204" pitchFamily="34" charset="0"/>
                      </a:endParaRPr>
                    </a:p>
                    <a:p>
                      <a:pPr>
                        <a:lnSpc>
                          <a:spcPct val="107000"/>
                        </a:lnSpc>
                        <a:spcAft>
                          <a:spcPts val="0"/>
                        </a:spcAft>
                      </a:pPr>
                      <a:r>
                        <a:rPr lang="ky-KG" sz="2000" b="1" dirty="0">
                          <a:effectLst/>
                          <a:latin typeface="Arial" panose="020B0604020202020204" pitchFamily="34" charset="0"/>
                          <a:cs typeface="Arial" panose="020B0604020202020204" pitchFamily="34" charset="0"/>
                        </a:rPr>
                        <a:t>Сүйлөө</a:t>
                      </a:r>
                      <a:endParaRPr lang="ru-RU"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ky-KG" sz="2000" b="1" dirty="0">
                          <a:effectLst/>
                        </a:rPr>
                        <a:t>20</a:t>
                      </a:r>
                      <a:endParaRPr lang="ru-RU" sz="2000" b="1" dirty="0">
                        <a:effectLst/>
                      </a:endParaRPr>
                    </a:p>
                    <a:p>
                      <a:pPr>
                        <a:lnSpc>
                          <a:spcPct val="107000"/>
                        </a:lnSpc>
                        <a:spcAft>
                          <a:spcPts val="0"/>
                        </a:spcAft>
                      </a:pPr>
                      <a:r>
                        <a:rPr lang="ky-KG" sz="2000" b="1" dirty="0">
                          <a:effectLst/>
                        </a:rPr>
                        <a:t>10</a:t>
                      </a:r>
                      <a:endParaRPr lang="ru-RU" sz="2000" b="1" dirty="0">
                        <a:effectLst/>
                      </a:endParaRPr>
                    </a:p>
                    <a:p>
                      <a:pPr>
                        <a:lnSpc>
                          <a:spcPct val="107000"/>
                        </a:lnSpc>
                        <a:spcAft>
                          <a:spcPts val="0"/>
                        </a:spcAft>
                      </a:pPr>
                      <a:r>
                        <a:rPr lang="ky-KG" sz="2000" b="1" dirty="0">
                          <a:effectLst/>
                        </a:rPr>
                        <a:t>10</a:t>
                      </a:r>
                      <a:endParaRPr lang="ru-RU" sz="2000" b="1" dirty="0">
                        <a:effectLst/>
                      </a:endParaRPr>
                    </a:p>
                    <a:p>
                      <a:pPr>
                        <a:lnSpc>
                          <a:spcPct val="107000"/>
                        </a:lnSpc>
                        <a:spcAft>
                          <a:spcPts val="0"/>
                        </a:spcAft>
                      </a:pPr>
                      <a:r>
                        <a:rPr lang="ky-KG" sz="2000" b="1" dirty="0">
                          <a:effectLst/>
                        </a:rPr>
                        <a:t>Жат жазуу</a:t>
                      </a:r>
                      <a:endParaRPr lang="ru-RU" sz="2000" b="1" dirty="0">
                        <a:effectLst/>
                      </a:endParaRPr>
                    </a:p>
                    <a:p>
                      <a:pPr>
                        <a:lnSpc>
                          <a:spcPct val="107000"/>
                        </a:lnSpc>
                        <a:spcAft>
                          <a:spcPts val="0"/>
                        </a:spcAft>
                      </a:pPr>
                      <a:r>
                        <a:rPr lang="ky-KG" sz="2000" b="1" dirty="0">
                          <a:effectLst/>
                        </a:rPr>
                        <a:t>Баян-аңгеме</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000" b="1" dirty="0">
                          <a:effectLst/>
                        </a:rPr>
                        <a:t>30 мүнөт</a:t>
                      </a:r>
                      <a:endParaRPr lang="ru-RU" sz="2000" b="1" dirty="0">
                        <a:effectLst/>
                      </a:endParaRPr>
                    </a:p>
                    <a:p>
                      <a:pPr>
                        <a:lnSpc>
                          <a:spcPct val="107000"/>
                        </a:lnSpc>
                        <a:spcAft>
                          <a:spcPts val="0"/>
                        </a:spcAft>
                      </a:pPr>
                      <a:r>
                        <a:rPr lang="ky-KG" sz="2000" b="1" dirty="0">
                          <a:effectLst/>
                        </a:rPr>
                        <a:t>20 мүнөт</a:t>
                      </a:r>
                      <a:endParaRPr lang="ru-RU" sz="2000" b="1" dirty="0">
                        <a:effectLst/>
                      </a:endParaRPr>
                    </a:p>
                    <a:p>
                      <a:pPr>
                        <a:lnSpc>
                          <a:spcPct val="107000"/>
                        </a:lnSpc>
                        <a:spcAft>
                          <a:spcPts val="0"/>
                        </a:spcAft>
                      </a:pPr>
                      <a:r>
                        <a:rPr lang="ky-KG" sz="2000" b="1" dirty="0">
                          <a:effectLst/>
                        </a:rPr>
                        <a:t>20 мүнөт</a:t>
                      </a:r>
                      <a:endParaRPr lang="ru-RU" sz="2000" b="1" dirty="0">
                        <a:effectLst/>
                      </a:endParaRPr>
                    </a:p>
                    <a:p>
                      <a:pPr>
                        <a:lnSpc>
                          <a:spcPct val="107000"/>
                        </a:lnSpc>
                        <a:spcAft>
                          <a:spcPts val="0"/>
                        </a:spcAft>
                      </a:pPr>
                      <a:r>
                        <a:rPr lang="ky-KG" sz="2000" b="1" dirty="0">
                          <a:effectLst/>
                        </a:rPr>
                        <a:t>30 мүнөт</a:t>
                      </a:r>
                      <a:endParaRPr lang="ru-RU" sz="2000" b="1" dirty="0">
                        <a:effectLst/>
                      </a:endParaRPr>
                    </a:p>
                    <a:p>
                      <a:pPr>
                        <a:lnSpc>
                          <a:spcPct val="107000"/>
                        </a:lnSpc>
                        <a:spcAft>
                          <a:spcPts val="0"/>
                        </a:spcAft>
                      </a:pPr>
                      <a:r>
                        <a:rPr lang="ky-KG" sz="2000" b="1" dirty="0">
                          <a:effectLst/>
                        </a:rPr>
                        <a:t>10 мүнөт</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000" b="1">
                          <a:effectLst/>
                        </a:rPr>
                        <a:t> </a:t>
                      </a:r>
                      <a:endParaRPr lang="ru-RU" sz="2000" b="1">
                        <a:effectLst/>
                      </a:endParaRPr>
                    </a:p>
                    <a:p>
                      <a:pPr>
                        <a:lnSpc>
                          <a:spcPct val="107000"/>
                        </a:lnSpc>
                        <a:spcAft>
                          <a:spcPts val="0"/>
                        </a:spcAft>
                      </a:pPr>
                      <a:r>
                        <a:rPr lang="ky-KG" sz="2000" b="1">
                          <a:effectLst/>
                        </a:rPr>
                        <a:t> </a:t>
                      </a:r>
                      <a:endParaRPr lang="ru-RU" sz="2000" b="1">
                        <a:effectLst/>
                      </a:endParaRPr>
                    </a:p>
                    <a:p>
                      <a:pPr>
                        <a:lnSpc>
                          <a:spcPct val="107000"/>
                        </a:lnSpc>
                        <a:spcAft>
                          <a:spcPts val="0"/>
                        </a:spcAft>
                      </a:pPr>
                      <a:r>
                        <a:rPr lang="ky-KG" sz="2000" b="1">
                          <a:effectLst/>
                        </a:rPr>
                        <a:t>110 мүнөт</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y-KG" sz="2000" b="1">
                          <a:effectLst/>
                        </a:rPr>
                        <a:t>2</a:t>
                      </a:r>
                      <a:r>
                        <a:rPr lang="ru-RU" sz="2000" b="1">
                          <a:effectLst/>
                        </a:rPr>
                        <a:t>0 упай</a:t>
                      </a:r>
                    </a:p>
                    <a:p>
                      <a:pPr algn="ctr">
                        <a:lnSpc>
                          <a:spcPct val="107000"/>
                        </a:lnSpc>
                        <a:spcAft>
                          <a:spcPts val="0"/>
                        </a:spcAft>
                      </a:pPr>
                      <a:r>
                        <a:rPr lang="ky-KG" sz="2000" b="1">
                          <a:effectLst/>
                        </a:rPr>
                        <a:t>20 </a:t>
                      </a:r>
                      <a:r>
                        <a:rPr lang="ru-RU" sz="2000" b="1">
                          <a:effectLst/>
                        </a:rPr>
                        <a:t>упай</a:t>
                      </a:r>
                    </a:p>
                    <a:p>
                      <a:pPr algn="ctr">
                        <a:lnSpc>
                          <a:spcPct val="107000"/>
                        </a:lnSpc>
                        <a:spcAft>
                          <a:spcPts val="0"/>
                        </a:spcAft>
                      </a:pPr>
                      <a:r>
                        <a:rPr lang="ky-KG" sz="2000" b="1">
                          <a:effectLst/>
                        </a:rPr>
                        <a:t>20 </a:t>
                      </a:r>
                      <a:r>
                        <a:rPr lang="ru-RU" sz="2000" b="1">
                          <a:effectLst/>
                        </a:rPr>
                        <a:t>упай</a:t>
                      </a:r>
                    </a:p>
                    <a:p>
                      <a:pPr algn="ctr">
                        <a:lnSpc>
                          <a:spcPct val="107000"/>
                        </a:lnSpc>
                        <a:spcAft>
                          <a:spcPts val="0"/>
                        </a:spcAft>
                      </a:pPr>
                      <a:r>
                        <a:rPr lang="ky-KG" sz="2000" b="1">
                          <a:effectLst/>
                        </a:rPr>
                        <a:t>20</a:t>
                      </a:r>
                      <a:r>
                        <a:rPr lang="ru-RU" sz="2000" b="1">
                          <a:effectLst/>
                        </a:rPr>
                        <a:t>упай</a:t>
                      </a:r>
                    </a:p>
                    <a:p>
                      <a:pPr algn="ctr">
                        <a:lnSpc>
                          <a:spcPct val="107000"/>
                        </a:lnSpc>
                        <a:spcAft>
                          <a:spcPts val="0"/>
                        </a:spcAft>
                      </a:pPr>
                      <a:r>
                        <a:rPr lang="ky-KG" sz="2000" b="1">
                          <a:effectLst/>
                        </a:rPr>
                        <a:t>20 упай</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y-KG" sz="2000" b="1">
                          <a:effectLst/>
                        </a:rPr>
                        <a:t>100 </a:t>
                      </a:r>
                      <a:r>
                        <a:rPr lang="ru-RU" sz="2000" b="1">
                          <a:effectLst/>
                        </a:rPr>
                        <a:t>упай</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182091">
                <a:tc>
                  <a:txBody>
                    <a:bodyPr/>
                    <a:lstStyle/>
                    <a:p>
                      <a:pPr algn="ctr">
                        <a:lnSpc>
                          <a:spcPct val="107000"/>
                        </a:lnSpc>
                        <a:spcAft>
                          <a:spcPts val="0"/>
                        </a:spcAft>
                      </a:pPr>
                      <a:r>
                        <a:rPr lang="ky-KG" sz="2000" b="1" dirty="0">
                          <a:effectLst/>
                        </a:rPr>
                        <a:t>6-класс</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b="1" dirty="0">
                          <a:effectLst/>
                          <a:latin typeface="Arial" panose="020B0604020202020204" pitchFamily="34" charset="0"/>
                          <a:cs typeface="Arial" panose="020B0604020202020204" pitchFamily="34" charset="0"/>
                        </a:rPr>
                        <a:t>Лексика</a:t>
                      </a:r>
                      <a:r>
                        <a:rPr lang="ky-KG" sz="2000" b="1" dirty="0">
                          <a:effectLst/>
                          <a:latin typeface="Arial" panose="020B0604020202020204" pitchFamily="34" charset="0"/>
                          <a:cs typeface="Arial" panose="020B0604020202020204" pitchFamily="34" charset="0"/>
                        </a:rPr>
                        <a:t>, г</a:t>
                      </a:r>
                      <a:r>
                        <a:rPr lang="ru-RU" sz="2000" b="1" dirty="0" err="1">
                          <a:effectLst/>
                          <a:latin typeface="Arial" panose="020B0604020202020204" pitchFamily="34" charset="0"/>
                          <a:cs typeface="Arial" panose="020B0604020202020204" pitchFamily="34" charset="0"/>
                        </a:rPr>
                        <a:t>рамматика</a:t>
                      </a:r>
                      <a:endParaRPr lang="ru-RU" sz="2000" b="1" dirty="0">
                        <a:effectLst/>
                        <a:latin typeface="Arial" panose="020B0604020202020204" pitchFamily="34" charset="0"/>
                        <a:cs typeface="Arial" panose="020B0604020202020204" pitchFamily="34" charset="0"/>
                      </a:endParaRPr>
                    </a:p>
                    <a:p>
                      <a:pPr>
                        <a:lnSpc>
                          <a:spcPct val="107000"/>
                        </a:lnSpc>
                        <a:spcAft>
                          <a:spcPts val="0"/>
                        </a:spcAft>
                      </a:pPr>
                      <a:r>
                        <a:rPr lang="ru-RU" sz="2000" b="1" dirty="0">
                          <a:effectLst/>
                          <a:latin typeface="Arial" panose="020B0604020202020204" pitchFamily="34" charset="0"/>
                          <a:cs typeface="Arial" panose="020B0604020202020204" pitchFamily="34" charset="0"/>
                        </a:rPr>
                        <a:t>Окуп-</a:t>
                      </a:r>
                      <a:r>
                        <a:rPr lang="ru-RU" sz="2000" b="1" dirty="0" err="1">
                          <a:effectLst/>
                          <a:latin typeface="Arial" panose="020B0604020202020204" pitchFamily="34" charset="0"/>
                          <a:cs typeface="Arial" panose="020B0604020202020204" pitchFamily="34" charset="0"/>
                        </a:rPr>
                        <a:t>түшүнүү</a:t>
                      </a:r>
                      <a:endParaRPr lang="ru-RU" sz="2000" b="1" dirty="0">
                        <a:effectLst/>
                        <a:latin typeface="Arial" panose="020B0604020202020204" pitchFamily="34" charset="0"/>
                        <a:cs typeface="Arial" panose="020B0604020202020204" pitchFamily="34" charset="0"/>
                      </a:endParaRPr>
                    </a:p>
                    <a:p>
                      <a:pPr>
                        <a:lnSpc>
                          <a:spcPct val="107000"/>
                        </a:lnSpc>
                        <a:spcAft>
                          <a:spcPts val="0"/>
                        </a:spcAft>
                      </a:pPr>
                      <a:r>
                        <a:rPr lang="ky-KG" sz="2000" b="1" dirty="0">
                          <a:effectLst/>
                          <a:latin typeface="Arial" panose="020B0604020202020204" pitchFamily="34" charset="0"/>
                          <a:cs typeface="Arial" panose="020B0604020202020204" pitchFamily="34" charset="0"/>
                        </a:rPr>
                        <a:t>Угуп-түшүнүү</a:t>
                      </a:r>
                      <a:endParaRPr lang="ru-RU" sz="2000" b="1" dirty="0">
                        <a:effectLst/>
                        <a:latin typeface="Arial" panose="020B0604020202020204" pitchFamily="34" charset="0"/>
                        <a:cs typeface="Arial" panose="020B0604020202020204" pitchFamily="34" charset="0"/>
                      </a:endParaRPr>
                    </a:p>
                    <a:p>
                      <a:pPr>
                        <a:lnSpc>
                          <a:spcPct val="107000"/>
                        </a:lnSpc>
                        <a:spcAft>
                          <a:spcPts val="0"/>
                        </a:spcAft>
                      </a:pPr>
                      <a:r>
                        <a:rPr lang="ky-KG" sz="2000" b="1" dirty="0">
                          <a:effectLst/>
                          <a:latin typeface="Arial" panose="020B0604020202020204" pitchFamily="34" charset="0"/>
                          <a:cs typeface="Arial" panose="020B0604020202020204" pitchFamily="34" charset="0"/>
                        </a:rPr>
                        <a:t>Жазуу</a:t>
                      </a:r>
                      <a:endParaRPr lang="ru-RU" sz="2000" b="1" dirty="0">
                        <a:effectLst/>
                        <a:latin typeface="Arial" panose="020B0604020202020204" pitchFamily="34" charset="0"/>
                        <a:cs typeface="Arial" panose="020B0604020202020204" pitchFamily="34" charset="0"/>
                      </a:endParaRPr>
                    </a:p>
                    <a:p>
                      <a:pPr>
                        <a:lnSpc>
                          <a:spcPct val="107000"/>
                        </a:lnSpc>
                        <a:spcAft>
                          <a:spcPts val="0"/>
                        </a:spcAft>
                      </a:pPr>
                      <a:r>
                        <a:rPr lang="ky-KG" sz="2000" b="1" dirty="0">
                          <a:effectLst/>
                          <a:latin typeface="Arial" panose="020B0604020202020204" pitchFamily="34" charset="0"/>
                          <a:cs typeface="Arial" panose="020B0604020202020204" pitchFamily="34" charset="0"/>
                        </a:rPr>
                        <a:t>Сүйлөө</a:t>
                      </a:r>
                      <a:endParaRPr lang="ru-RU"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ky-KG" sz="2000" b="1">
                          <a:effectLst/>
                        </a:rPr>
                        <a:t>20</a:t>
                      </a:r>
                      <a:endParaRPr lang="ru-RU" sz="2000" b="1">
                        <a:effectLst/>
                      </a:endParaRPr>
                    </a:p>
                    <a:p>
                      <a:pPr>
                        <a:lnSpc>
                          <a:spcPct val="107000"/>
                        </a:lnSpc>
                        <a:spcAft>
                          <a:spcPts val="0"/>
                        </a:spcAft>
                      </a:pPr>
                      <a:r>
                        <a:rPr lang="ky-KG" sz="2000" b="1">
                          <a:effectLst/>
                        </a:rPr>
                        <a:t>10</a:t>
                      </a:r>
                      <a:endParaRPr lang="ru-RU" sz="2000" b="1">
                        <a:effectLst/>
                      </a:endParaRPr>
                    </a:p>
                    <a:p>
                      <a:pPr>
                        <a:lnSpc>
                          <a:spcPct val="107000"/>
                        </a:lnSpc>
                        <a:spcAft>
                          <a:spcPts val="0"/>
                        </a:spcAft>
                      </a:pPr>
                      <a:r>
                        <a:rPr lang="ky-KG" sz="2000" b="1">
                          <a:effectLst/>
                        </a:rPr>
                        <a:t>10</a:t>
                      </a:r>
                      <a:endParaRPr lang="ru-RU" sz="2000" b="1">
                        <a:effectLst/>
                      </a:endParaRPr>
                    </a:p>
                    <a:p>
                      <a:pPr>
                        <a:lnSpc>
                          <a:spcPct val="107000"/>
                        </a:lnSpc>
                        <a:spcAft>
                          <a:spcPts val="0"/>
                        </a:spcAft>
                      </a:pPr>
                      <a:r>
                        <a:rPr lang="ky-KG" sz="2000" b="1">
                          <a:effectLst/>
                        </a:rPr>
                        <a:t>Жат жазуу</a:t>
                      </a:r>
                      <a:endParaRPr lang="ru-RU" sz="2000" b="1">
                        <a:effectLst/>
                      </a:endParaRPr>
                    </a:p>
                    <a:p>
                      <a:pPr>
                        <a:lnSpc>
                          <a:spcPct val="107000"/>
                        </a:lnSpc>
                        <a:spcAft>
                          <a:spcPts val="0"/>
                        </a:spcAft>
                      </a:pPr>
                      <a:r>
                        <a:rPr lang="ky-KG" sz="2000" b="1">
                          <a:effectLst/>
                        </a:rPr>
                        <a:t>Баян-аңгеме</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000" b="1" dirty="0">
                          <a:effectLst/>
                        </a:rPr>
                        <a:t>30 мүнөт</a:t>
                      </a:r>
                      <a:endParaRPr lang="ru-RU" sz="2000" b="1" dirty="0">
                        <a:effectLst/>
                      </a:endParaRPr>
                    </a:p>
                    <a:p>
                      <a:pPr>
                        <a:lnSpc>
                          <a:spcPct val="107000"/>
                        </a:lnSpc>
                        <a:spcAft>
                          <a:spcPts val="0"/>
                        </a:spcAft>
                      </a:pPr>
                      <a:r>
                        <a:rPr lang="ky-KG" sz="2000" b="1" dirty="0">
                          <a:effectLst/>
                        </a:rPr>
                        <a:t>20 мүнөт</a:t>
                      </a:r>
                      <a:endParaRPr lang="ru-RU" sz="2000" b="1" dirty="0">
                        <a:effectLst/>
                      </a:endParaRPr>
                    </a:p>
                    <a:p>
                      <a:pPr>
                        <a:lnSpc>
                          <a:spcPct val="107000"/>
                        </a:lnSpc>
                        <a:spcAft>
                          <a:spcPts val="0"/>
                        </a:spcAft>
                      </a:pPr>
                      <a:r>
                        <a:rPr lang="ky-KG" sz="2000" b="1" dirty="0">
                          <a:effectLst/>
                        </a:rPr>
                        <a:t>20 мүнөт</a:t>
                      </a:r>
                      <a:endParaRPr lang="ru-RU" sz="2000" b="1" dirty="0">
                        <a:effectLst/>
                      </a:endParaRPr>
                    </a:p>
                    <a:p>
                      <a:pPr>
                        <a:lnSpc>
                          <a:spcPct val="107000"/>
                        </a:lnSpc>
                        <a:spcAft>
                          <a:spcPts val="0"/>
                        </a:spcAft>
                      </a:pPr>
                      <a:r>
                        <a:rPr lang="ky-KG" sz="2000" b="1" dirty="0">
                          <a:effectLst/>
                        </a:rPr>
                        <a:t>30 мүнөт</a:t>
                      </a:r>
                      <a:endParaRPr lang="ru-RU" sz="2000" b="1" dirty="0">
                        <a:effectLst/>
                      </a:endParaRPr>
                    </a:p>
                    <a:p>
                      <a:pPr>
                        <a:lnSpc>
                          <a:spcPct val="107000"/>
                        </a:lnSpc>
                        <a:spcAft>
                          <a:spcPts val="0"/>
                        </a:spcAft>
                      </a:pPr>
                      <a:r>
                        <a:rPr lang="ky-KG" sz="2000" b="1" dirty="0">
                          <a:effectLst/>
                        </a:rPr>
                        <a:t>10 мүнөт</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y-KG" sz="2000" b="1" dirty="0">
                          <a:effectLst/>
                        </a:rPr>
                        <a:t> </a:t>
                      </a:r>
                      <a:endParaRPr lang="ru-RU" sz="2000" b="1" dirty="0">
                        <a:effectLst/>
                      </a:endParaRPr>
                    </a:p>
                    <a:p>
                      <a:pPr>
                        <a:lnSpc>
                          <a:spcPct val="107000"/>
                        </a:lnSpc>
                        <a:spcAft>
                          <a:spcPts val="0"/>
                        </a:spcAft>
                      </a:pPr>
                      <a:r>
                        <a:rPr lang="ky-KG" sz="2000" b="1" dirty="0">
                          <a:effectLst/>
                        </a:rPr>
                        <a:t> </a:t>
                      </a:r>
                      <a:endParaRPr lang="ru-RU" sz="2000" b="1" dirty="0">
                        <a:effectLst/>
                      </a:endParaRPr>
                    </a:p>
                    <a:p>
                      <a:pPr>
                        <a:lnSpc>
                          <a:spcPct val="107000"/>
                        </a:lnSpc>
                        <a:spcAft>
                          <a:spcPts val="0"/>
                        </a:spcAft>
                      </a:pPr>
                      <a:r>
                        <a:rPr lang="ky-KG" sz="2000" b="1" dirty="0">
                          <a:effectLst/>
                        </a:rPr>
                        <a:t>110 мүнөт</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y-KG" sz="2000" b="1" dirty="0">
                          <a:effectLst/>
                        </a:rPr>
                        <a:t>20 упай</a:t>
                      </a:r>
                      <a:endParaRPr lang="ru-RU" sz="2000" b="1" dirty="0">
                        <a:effectLst/>
                      </a:endParaRPr>
                    </a:p>
                    <a:p>
                      <a:pPr algn="ctr">
                        <a:lnSpc>
                          <a:spcPct val="107000"/>
                        </a:lnSpc>
                        <a:spcAft>
                          <a:spcPts val="0"/>
                        </a:spcAft>
                      </a:pPr>
                      <a:r>
                        <a:rPr lang="ky-KG" sz="2000" b="1" dirty="0">
                          <a:effectLst/>
                        </a:rPr>
                        <a:t>2</a:t>
                      </a:r>
                      <a:r>
                        <a:rPr lang="ru-RU" sz="2000" b="1" dirty="0">
                          <a:effectLst/>
                        </a:rPr>
                        <a:t>0 </a:t>
                      </a:r>
                      <a:r>
                        <a:rPr lang="ky-KG" sz="2000" b="1" dirty="0">
                          <a:effectLst/>
                        </a:rPr>
                        <a:t>упай</a:t>
                      </a:r>
                      <a:endParaRPr lang="ru-RU" sz="2000" b="1" dirty="0">
                        <a:effectLst/>
                      </a:endParaRPr>
                    </a:p>
                    <a:p>
                      <a:pPr algn="ctr">
                        <a:lnSpc>
                          <a:spcPct val="107000"/>
                        </a:lnSpc>
                        <a:spcAft>
                          <a:spcPts val="0"/>
                        </a:spcAft>
                      </a:pPr>
                      <a:r>
                        <a:rPr lang="ky-KG" sz="2000" b="1" dirty="0">
                          <a:effectLst/>
                        </a:rPr>
                        <a:t>20 упай</a:t>
                      </a:r>
                      <a:endParaRPr lang="ru-RU" sz="2000" b="1" dirty="0">
                        <a:effectLst/>
                      </a:endParaRPr>
                    </a:p>
                    <a:p>
                      <a:pPr algn="ctr">
                        <a:lnSpc>
                          <a:spcPct val="107000"/>
                        </a:lnSpc>
                        <a:spcAft>
                          <a:spcPts val="0"/>
                        </a:spcAft>
                      </a:pPr>
                      <a:r>
                        <a:rPr lang="ky-KG" sz="2000" b="1" dirty="0">
                          <a:effectLst/>
                        </a:rPr>
                        <a:t>20 упай</a:t>
                      </a:r>
                      <a:endParaRPr lang="ru-RU" sz="2000" b="1" dirty="0">
                        <a:effectLst/>
                      </a:endParaRPr>
                    </a:p>
                    <a:p>
                      <a:pPr algn="ctr">
                        <a:lnSpc>
                          <a:spcPct val="107000"/>
                        </a:lnSpc>
                        <a:spcAft>
                          <a:spcPts val="0"/>
                        </a:spcAft>
                      </a:pPr>
                      <a:r>
                        <a:rPr lang="ky-KG" sz="2000" b="1" dirty="0">
                          <a:effectLst/>
                        </a:rPr>
                        <a:t>20 упай</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y-KG" sz="2000" b="1" dirty="0">
                          <a:effectLst/>
                        </a:rPr>
                        <a:t>100 упай</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211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7368" y="292673"/>
          <a:ext cx="11372532" cy="583628"/>
        </p:xfrm>
        <a:graphic>
          <a:graphicData uri="http://schemas.openxmlformats.org/drawingml/2006/table">
            <a:tbl>
              <a:tblPr firstRow="1" firstCol="1" bandRow="1">
                <a:tableStyleId>{5C22544A-7EE6-4342-B048-85BDC9FD1C3A}</a:tableStyleId>
              </a:tblPr>
              <a:tblGrid>
                <a:gridCol w="11372532">
                  <a:extLst>
                    <a:ext uri="{9D8B030D-6E8A-4147-A177-3AD203B41FA5}">
                      <a16:colId xmlns:a16="http://schemas.microsoft.com/office/drawing/2014/main" val="20000"/>
                    </a:ext>
                  </a:extLst>
                </a:gridCol>
              </a:tblGrid>
              <a:tr h="583628">
                <a:tc>
                  <a:txBody>
                    <a:bodyPr/>
                    <a:lstStyle/>
                    <a:p>
                      <a:pPr indent="108585">
                        <a:lnSpc>
                          <a:spcPct val="107000"/>
                        </a:lnSpc>
                        <a:spcAft>
                          <a:spcPts val="0"/>
                        </a:spcAft>
                      </a:pPr>
                      <a:r>
                        <a:rPr lang="ky-KG" sz="2800" dirty="0">
                          <a:solidFill>
                            <a:srgbClr val="002060"/>
                          </a:solidFill>
                          <a:effectLst/>
                          <a:latin typeface="Arial" panose="020B0604020202020204" pitchFamily="34" charset="0"/>
                          <a:cs typeface="Arial" panose="020B0604020202020204" pitchFamily="34" charset="0"/>
                        </a:rPr>
                        <a:t>Көчүрүү экзаменин өткөрүүнүн тартиби</a:t>
                      </a:r>
                      <a:endParaRPr lang="ru-RU"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0" y="876301"/>
            <a:ext cx="120523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Тест мектептин класстарында ѳткѳрүлѳт.  Ар бир окуучуга ѳзүнчѳ орун берилет.</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altLang="ru-RU" sz="14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Көчүрүү экзаменин уюштуруу иш-чаралары тест башталгандан 2 саат мурун жүргүзүлѳт (окуучуларды каттоо, нускама берүү, тесттик материалдарын көбөйтүү, башкы барактарды толтуруу ж.б.).</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altLang="ru-RU" sz="14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ПКнын мүчѳлѳрү тест материалдары менен сынак башталганга чейин таанышышат. Андан кийин тест материалы окуучулардын санына жараша кѳбѳйтүлүп чыгарылат.</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altLang="ru-RU" sz="1400" b="0" i="0" u="none" strike="noStrike" cap="none" normalizeH="0" baseline="0" dirty="0">
              <a:ln>
                <a:noFill/>
              </a:ln>
              <a:solidFill>
                <a:schemeClr val="tx1"/>
              </a:solidFill>
              <a:effectLst/>
              <a:cs typeface="Arial" panose="020B0604020202020204" pitchFamily="34" charset="0"/>
            </a:endParaRPr>
          </a:p>
          <a:p>
            <a:pPr lvl="0" algn="just">
              <a:buFontTx/>
              <a:buChar char="•"/>
            </a:pPr>
            <a:r>
              <a:rPr lang="ky-KG" altLang="ru-RU" sz="1400" dirty="0">
                <a:ea typeface="Calibri" panose="020F0502020204030204" pitchFamily="34" charset="0"/>
                <a:cs typeface="Arial" panose="020B0604020202020204" pitchFamily="34" charset="0"/>
              </a:rPr>
              <a:t>Тесттин алдында мугалим окуучуларга нускама: тесттин узактыгы, тартиби, жыйынтыктары жѳнүндѳ маалымат берет. Тесттин титулдук барактары калем менен толтурулат.</a:t>
            </a:r>
          </a:p>
          <a:p>
            <a:pPr lvl="0" algn="just">
              <a:buFontTx/>
              <a:buChar char="•"/>
            </a:pPr>
            <a:endParaRPr lang="ru-RU" altLang="ru-RU" sz="1400" dirty="0">
              <a:cs typeface="Arial" panose="020B0604020202020204" pitchFamily="34" charset="0"/>
            </a:endParaRPr>
          </a:p>
          <a:p>
            <a:pPr algn="just">
              <a:buFontTx/>
              <a:buChar char="•"/>
            </a:pPr>
            <a:r>
              <a:rPr lang="ky-KG" altLang="ru-RU" sz="1400" dirty="0">
                <a:ea typeface="Calibri" panose="020F0502020204030204" pitchFamily="34" charset="0"/>
                <a:cs typeface="Arial" panose="020B0604020202020204" pitchFamily="34" charset="0"/>
              </a:rPr>
              <a:t>Даярдоо иш-чараларына кеткен убакыт тестке берилүүчү убакытка кирбейт.</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Тест материалынын башкы барагына жана тыныгуудан кийинки субтесттердин башкы бар</a:t>
            </a:r>
            <a:r>
              <a:rPr lang="ru-RU" altLang="ru-RU" sz="1400" dirty="0">
                <a:ea typeface="Calibri" panose="020F0502020204030204" pitchFamily="34" charset="0"/>
                <a:cs typeface="Arial" panose="020B0604020202020204" pitchFamily="34" charset="0"/>
              </a:rPr>
              <a:t>а</a:t>
            </a: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гына мектептин штампы коюлат.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altLang="ru-RU" sz="14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Субтесттерди аткаруу убактысы ушул усулдук нускама менен жөндөлөт.</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altLang="ru-RU" sz="14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Мугалим лексика-грамматика жана окуп-түшүнүү боюнча субтесттер аяктагандан кийин тесттик материалдар жыйнап алат. Окуучуларга 10 мүнөттүк тыныгуу берип, кайрылып келишкенде угуп-түшүнүү субтестинин материалын таратып берет. Тесттин титулдук барагын окуучулар кайрадан толтурат.</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altLang="ru-RU" sz="14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altLang="ru-RU" sz="14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Экзамен тапшырууга бѳлүнгѳн убакыт аяктагандан кийин тест материалдары комиссияга тапшырылат.</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altLang="ru-RU" sz="1400" b="0" i="0" u="none" strike="noStrike" cap="none" normalizeH="0" baseline="0" dirty="0">
              <a:ln>
                <a:noFill/>
              </a:ln>
              <a:solidFill>
                <a:schemeClr val="tx1"/>
              </a:solidFill>
              <a:effectLst/>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ky-KG" altLang="ru-RU" sz="1400" b="0" i="0" u="none" strike="noStrike" cap="none" normalizeH="0" baseline="0" dirty="0">
                <a:ln>
                  <a:noFill/>
                </a:ln>
                <a:solidFill>
                  <a:srgbClr val="444444"/>
                </a:solidFill>
                <a:effectLst/>
                <a:ea typeface="Times New Roman" panose="02020603050405020304" pitchFamily="18" charset="0"/>
                <a:cs typeface="Arial" panose="020B0604020202020204" pitchFamily="34" charset="0"/>
              </a:rPr>
              <a:t>Мугалим т</a:t>
            </a:r>
            <a:r>
              <a:rPr kumimoji="0" lang="ky-KG" altLang="ru-RU"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ест материалдарынын башкы барагына ар бир субтест үчүн берилген упайларды, жыйынтык упайын эсептеп, баага которуп жазат. </a:t>
            </a:r>
            <a:endParaRPr kumimoji="0" lang="ky-KG" altLang="ru-RU" sz="1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421343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6" y="843318"/>
            <a:ext cx="11854248" cy="1605490"/>
          </a:xfrm>
        </p:spPr>
        <p:txBody>
          <a:bodyPr>
            <a:noAutofit/>
          </a:bodyPr>
          <a:lstStyle/>
          <a:p>
            <a:pPr lvl="0" indent="449263" eaLnBrk="0" fontAlgn="base" hangingPunct="0">
              <a:spcAft>
                <a:spcPct val="0"/>
              </a:spcAft>
            </a:pPr>
            <a:br>
              <a:rPr lang="ru-RU" altLang="ru-RU" sz="2400" b="1" dirty="0">
                <a:solidFill>
                  <a:schemeClr val="tx1"/>
                </a:solidFill>
                <a:latin typeface="Arial" panose="020B0604020202020204" pitchFamily="34" charset="0"/>
                <a:ea typeface="Calibri" panose="020F0502020204030204" pitchFamily="34" charset="0"/>
                <a:cs typeface="Arial" panose="020B0604020202020204" pitchFamily="34" charset="0"/>
              </a:rPr>
            </a:br>
            <a:r>
              <a:rPr lang="ru-RU" altLang="ru-RU" sz="2400" b="1" dirty="0" err="1">
                <a:solidFill>
                  <a:schemeClr val="tx1"/>
                </a:solidFill>
                <a:latin typeface="Arial" panose="020B0604020202020204" pitchFamily="34" charset="0"/>
                <a:ea typeface="Calibri" panose="020F0502020204030204" pitchFamily="34" charset="0"/>
                <a:cs typeface="Arial" panose="020B0604020202020204" pitchFamily="34" charset="0"/>
              </a:rPr>
              <a:t>Тесттин</a:t>
            </a:r>
            <a:r>
              <a:rPr lang="ru-RU" altLang="ru-RU" sz="24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u-RU" sz="2400" b="1" dirty="0" err="1">
                <a:solidFill>
                  <a:schemeClr val="tx1"/>
                </a:solidFill>
                <a:latin typeface="Arial" panose="020B0604020202020204" pitchFamily="34" charset="0"/>
                <a:ea typeface="Calibri" panose="020F0502020204030204" pitchFamily="34" charset="0"/>
                <a:cs typeface="Arial" panose="020B0604020202020204" pitchFamily="34" charset="0"/>
              </a:rPr>
              <a:t>максаты</a:t>
            </a:r>
            <a:r>
              <a:rPr lang="ru-RU" altLang="ru-RU" sz="2400" b="1" dirty="0">
                <a:solidFill>
                  <a:schemeClr val="tx1"/>
                </a:solidFill>
                <a:latin typeface="Arial" panose="020B0604020202020204" pitchFamily="34" charset="0"/>
                <a:ea typeface="Calibri" panose="020F0502020204030204" pitchFamily="34" charset="0"/>
                <a:cs typeface="Arial" panose="020B0604020202020204" pitchFamily="34" charset="0"/>
              </a:rPr>
              <a:t> – </a:t>
            </a:r>
            <a:r>
              <a:rPr lang="ru-RU" altLang="ru-RU" sz="2400" dirty="0" err="1">
                <a:solidFill>
                  <a:schemeClr val="tx1"/>
                </a:solidFill>
                <a:latin typeface="Arial" panose="020B0604020202020204" pitchFamily="34" charset="0"/>
                <a:ea typeface="Calibri" panose="020F0502020204030204" pitchFamily="34" charset="0"/>
                <a:cs typeface="Arial" panose="020B0604020202020204" pitchFamily="34" charset="0"/>
              </a:rPr>
              <a:t>предметтик</a:t>
            </a:r>
            <a:r>
              <a:rPr lang="ru-RU"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 стандарт </a:t>
            </a:r>
            <a:r>
              <a:rPr lang="ky-KG"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менен </a:t>
            </a:r>
            <a:r>
              <a:rPr lang="ru-RU" altLang="ru-RU" sz="2400" dirty="0" err="1">
                <a:solidFill>
                  <a:schemeClr val="tx1"/>
                </a:solidFill>
                <a:latin typeface="Arial" panose="020B0604020202020204" pitchFamily="34" charset="0"/>
                <a:ea typeface="Calibri" panose="020F0502020204030204" pitchFamily="34" charset="0"/>
                <a:cs typeface="Arial" panose="020B0604020202020204" pitchFamily="34" charset="0"/>
              </a:rPr>
              <a:t>программага</a:t>
            </a:r>
            <a:r>
              <a:rPr lang="ru-RU"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u-RU" sz="2400" dirty="0" err="1">
                <a:solidFill>
                  <a:schemeClr val="tx1"/>
                </a:solidFill>
                <a:latin typeface="Arial" panose="020B0604020202020204" pitchFamily="34" charset="0"/>
                <a:ea typeface="Calibri" panose="020F0502020204030204" pitchFamily="34" charset="0"/>
                <a:cs typeface="Arial" panose="020B0604020202020204" pitchFamily="34" charset="0"/>
              </a:rPr>
              <a:t>ылайык</a:t>
            </a:r>
            <a:r>
              <a:rPr lang="ru-RU"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ky-KG"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окуучунун </a:t>
            </a:r>
            <a:r>
              <a:rPr lang="ru-RU" altLang="ru-RU" sz="2400" dirty="0" err="1">
                <a:solidFill>
                  <a:schemeClr val="tx1"/>
                </a:solidFill>
                <a:latin typeface="Arial" panose="020B0604020202020204" pitchFamily="34" charset="0"/>
                <a:ea typeface="Calibri" panose="020F0502020204030204" pitchFamily="34" charset="0"/>
                <a:cs typeface="Arial" panose="020B0604020202020204" pitchFamily="34" charset="0"/>
              </a:rPr>
              <a:t>тилдик</a:t>
            </a:r>
            <a:r>
              <a:rPr lang="ru-RU"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 компетенция</a:t>
            </a:r>
            <a:r>
              <a:rPr lang="ky-KG"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сы</a:t>
            </a:r>
            <a:r>
              <a:rPr lang="ru-RU" altLang="ru-RU" sz="2400" dirty="0" err="1">
                <a:solidFill>
                  <a:schemeClr val="tx1"/>
                </a:solidFill>
                <a:latin typeface="Arial" panose="020B0604020202020204" pitchFamily="34" charset="0"/>
                <a:ea typeface="Calibri" panose="020F0502020204030204" pitchFamily="34" charset="0"/>
                <a:cs typeface="Arial" panose="020B0604020202020204" pitchFamily="34" charset="0"/>
              </a:rPr>
              <a:t>нын</a:t>
            </a:r>
            <a:r>
              <a:rPr lang="ru-RU"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u-RU" sz="2400" dirty="0" err="1">
                <a:solidFill>
                  <a:schemeClr val="tx1"/>
                </a:solidFill>
                <a:latin typeface="Arial" panose="020B0604020202020204" pitchFamily="34" charset="0"/>
                <a:ea typeface="Calibri" panose="020F0502020204030204" pitchFamily="34" charset="0"/>
                <a:cs typeface="Arial" panose="020B0604020202020204" pitchFamily="34" charset="0"/>
              </a:rPr>
              <a:t>деңгээлин</a:t>
            </a:r>
            <a:r>
              <a:rPr lang="ru-RU"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altLang="ru-RU" sz="2400" dirty="0" err="1">
                <a:solidFill>
                  <a:schemeClr val="tx1"/>
                </a:solidFill>
                <a:latin typeface="Arial" panose="020B0604020202020204" pitchFamily="34" charset="0"/>
                <a:ea typeface="Calibri" panose="020F0502020204030204" pitchFamily="34" charset="0"/>
                <a:cs typeface="Arial" panose="020B0604020202020204" pitchFamily="34" charset="0"/>
              </a:rPr>
              <a:t>текшерүү</a:t>
            </a:r>
            <a:r>
              <a:rPr lang="ru-RU"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 </a:t>
            </a:r>
            <a:br>
              <a:rPr lang="ru-RU" altLang="ru-RU" sz="2400" dirty="0">
                <a:solidFill>
                  <a:schemeClr val="tx1"/>
                </a:solidFill>
                <a:latin typeface="Arial" panose="020B0604020202020204" pitchFamily="34" charset="0"/>
                <a:cs typeface="Arial" panose="020B0604020202020204" pitchFamily="34" charset="0"/>
              </a:rPr>
            </a:br>
            <a:r>
              <a:rPr lang="ky-KG" altLang="ru-RU" sz="2400" dirty="0">
                <a:solidFill>
                  <a:schemeClr val="tx1"/>
                </a:solidFill>
                <a:latin typeface="Arial" panose="020B0604020202020204" pitchFamily="34" charset="0"/>
                <a:ea typeface="Calibri" panose="020F0502020204030204" pitchFamily="34" charset="0"/>
                <a:cs typeface="Arial" panose="020B0604020202020204" pitchFamily="34" charset="0"/>
              </a:rPr>
              <a:t>Тесттин мазмунун 5 жана 6 классты бүтүрүүчү окуучунун жалпы кыргыз тили боюнча өздөштүрүүгө жана жетишүүгө милдеттүү болгон төмөндөгүдөй программалык материалдар түзөт:</a:t>
            </a:r>
            <a:endParaRPr lang="ru-RU" sz="24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64771642"/>
              </p:ext>
            </p:extLst>
          </p:nvPr>
        </p:nvGraphicFramePr>
        <p:xfrm>
          <a:off x="123567" y="2448808"/>
          <a:ext cx="11977817" cy="2868445"/>
        </p:xfrm>
        <a:graphic>
          <a:graphicData uri="http://schemas.openxmlformats.org/drawingml/2006/table">
            <a:tbl>
              <a:tblPr firstRow="1" firstCol="1" bandRow="1">
                <a:tableStyleId>{5C22544A-7EE6-4342-B048-85BDC9FD1C3A}</a:tableStyleId>
              </a:tblPr>
              <a:tblGrid>
                <a:gridCol w="6152707">
                  <a:extLst>
                    <a:ext uri="{9D8B030D-6E8A-4147-A177-3AD203B41FA5}">
                      <a16:colId xmlns:a16="http://schemas.microsoft.com/office/drawing/2014/main" val="20000"/>
                    </a:ext>
                  </a:extLst>
                </a:gridCol>
                <a:gridCol w="5825110">
                  <a:extLst>
                    <a:ext uri="{9D8B030D-6E8A-4147-A177-3AD203B41FA5}">
                      <a16:colId xmlns:a16="http://schemas.microsoft.com/office/drawing/2014/main" val="20001"/>
                    </a:ext>
                  </a:extLst>
                </a:gridCol>
              </a:tblGrid>
              <a:tr h="338433">
                <a:tc>
                  <a:txBody>
                    <a:bodyPr/>
                    <a:lstStyle/>
                    <a:p>
                      <a:pPr algn="ctr">
                        <a:lnSpc>
                          <a:spcPct val="107000"/>
                        </a:lnSpc>
                        <a:spcAft>
                          <a:spcPts val="0"/>
                        </a:spcAft>
                      </a:pPr>
                      <a:r>
                        <a:rPr lang="ky-KG" sz="2000" dirty="0">
                          <a:effectLst/>
                          <a:latin typeface="Arial Black" panose="020B0A04020102020204" pitchFamily="34" charset="0"/>
                        </a:rPr>
                        <a:t>5-класс </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y-KG" sz="2000" dirty="0">
                          <a:effectLst/>
                          <a:latin typeface="Arial Black" panose="020B0A04020102020204" pitchFamily="34" charset="0"/>
                        </a:rPr>
                        <a:t>6-класс</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30012">
                <a:tc>
                  <a:txBody>
                    <a:bodyPr/>
                    <a:lstStyle/>
                    <a:p>
                      <a:pPr marL="800100" lvl="1" indent="-342900" algn="just">
                        <a:spcAft>
                          <a:spcPts val="0"/>
                        </a:spcAft>
                        <a:buFont typeface="Wingdings" panose="05000000000000000000" pitchFamily="2" charset="2"/>
                        <a:buChar char="Ø"/>
                      </a:pPr>
                      <a:r>
                        <a:rPr lang="ky-KG" sz="1600" dirty="0">
                          <a:effectLst/>
                          <a:latin typeface="Arial" panose="020B0604020202020204" pitchFamily="34" charset="0"/>
                          <a:cs typeface="Arial" panose="020B0604020202020204" pitchFamily="34" charset="0"/>
                        </a:rPr>
                        <a:t>Байланыштуу кеп;</a:t>
                      </a:r>
                      <a:endParaRPr lang="ru-RU" sz="1600" dirty="0">
                        <a:effectLst/>
                        <a:latin typeface="Arial" panose="020B0604020202020204" pitchFamily="34" charset="0"/>
                        <a:cs typeface="Arial" panose="020B0604020202020204" pitchFamily="34" charset="0"/>
                      </a:endParaRPr>
                    </a:p>
                    <a:p>
                      <a:pPr marL="800100" lvl="1" indent="-342900" algn="just">
                        <a:spcAft>
                          <a:spcPts val="0"/>
                        </a:spcAft>
                        <a:buFont typeface="Wingdings" panose="05000000000000000000" pitchFamily="2" charset="2"/>
                        <a:buChar char="Ø"/>
                      </a:pPr>
                      <a:r>
                        <a:rPr lang="kk-KZ" sz="1600" dirty="0">
                          <a:effectLst/>
                          <a:latin typeface="Arial" panose="020B0604020202020204" pitchFamily="34" charset="0"/>
                          <a:cs typeface="Arial" panose="020B0604020202020204" pitchFamily="34" charset="0"/>
                        </a:rPr>
                        <a:t>Сөз</a:t>
                      </a:r>
                      <a:r>
                        <a:rPr lang="kk-KZ" sz="1600" spc="-30"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маанилери,</a:t>
                      </a:r>
                      <a:r>
                        <a:rPr lang="kk-KZ" sz="1600" spc="-20"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синонимдер,</a:t>
                      </a:r>
                      <a:r>
                        <a:rPr lang="kk-KZ" sz="1600" spc="-20"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антонимдер;</a:t>
                      </a:r>
                      <a:endParaRPr lang="ru-RU" sz="1600" dirty="0">
                        <a:effectLst/>
                        <a:latin typeface="Arial" panose="020B0604020202020204" pitchFamily="34" charset="0"/>
                        <a:cs typeface="Arial" panose="020B0604020202020204" pitchFamily="34" charset="0"/>
                      </a:endParaRPr>
                    </a:p>
                    <a:p>
                      <a:pPr marL="800100" lvl="1" indent="-342900" algn="just">
                        <a:spcAft>
                          <a:spcPts val="0"/>
                        </a:spcAft>
                        <a:buFont typeface="Wingdings" panose="05000000000000000000" pitchFamily="2" charset="2"/>
                        <a:buChar char="Ø"/>
                      </a:pPr>
                      <a:r>
                        <a:rPr lang="kk-KZ" sz="1600" dirty="0">
                          <a:effectLst/>
                          <a:latin typeface="Arial" panose="020B0604020202020204" pitchFamily="34" charset="0"/>
                          <a:cs typeface="Arial" panose="020B0604020202020204" pitchFamily="34" charset="0"/>
                        </a:rPr>
                        <a:t>Сөздүн</a:t>
                      </a:r>
                      <a:r>
                        <a:rPr lang="kk-KZ" sz="1600" spc="10"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уңгу</a:t>
                      </a:r>
                      <a:r>
                        <a:rPr lang="kk-KZ" sz="1600" spc="-30"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жана</a:t>
                      </a:r>
                      <a:r>
                        <a:rPr lang="kk-KZ" sz="1600" spc="-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мүчөгө</a:t>
                      </a:r>
                      <a:r>
                        <a:rPr lang="kk-KZ" sz="1600" spc="-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ажырашы;</a:t>
                      </a:r>
                      <a:endParaRPr lang="ru-RU" sz="1600" dirty="0">
                        <a:effectLst/>
                        <a:latin typeface="Arial" panose="020B0604020202020204" pitchFamily="34" charset="0"/>
                        <a:cs typeface="Arial" panose="020B0604020202020204" pitchFamily="34" charset="0"/>
                      </a:endParaRPr>
                    </a:p>
                    <a:p>
                      <a:pPr marL="800100" lvl="1" indent="-342900" algn="just">
                        <a:spcAft>
                          <a:spcPts val="0"/>
                        </a:spcAft>
                        <a:buFont typeface="Wingdings" panose="05000000000000000000" pitchFamily="2" charset="2"/>
                        <a:buChar char="Ø"/>
                      </a:pPr>
                      <a:r>
                        <a:rPr lang="kk-KZ" sz="1600" dirty="0">
                          <a:effectLst/>
                          <a:latin typeface="Arial" panose="020B0604020202020204" pitchFamily="34" charset="0"/>
                          <a:cs typeface="Arial" panose="020B0604020202020204" pitchFamily="34" charset="0"/>
                        </a:rPr>
                        <a:t>Сөз</a:t>
                      </a:r>
                      <a:r>
                        <a:rPr lang="kk-KZ" sz="1600" spc="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жасоочу</a:t>
                      </a:r>
                      <a:r>
                        <a:rPr lang="kk-KZ" sz="1600" spc="-30"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жана</a:t>
                      </a:r>
                      <a:r>
                        <a:rPr lang="kk-KZ" sz="1600" spc="-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сөз</a:t>
                      </a:r>
                      <a:r>
                        <a:rPr lang="kk-KZ" sz="1600" spc="-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өзгөртүүчү </a:t>
                      </a:r>
                      <a:r>
                        <a:rPr lang="kk-KZ" sz="1600" spc="-10" dirty="0">
                          <a:effectLst/>
                          <a:latin typeface="Arial" panose="020B0604020202020204" pitchFamily="34" charset="0"/>
                          <a:cs typeface="Arial" panose="020B0604020202020204" pitchFamily="34" charset="0"/>
                        </a:rPr>
                        <a:t>мүчөлөр;</a:t>
                      </a:r>
                      <a:endParaRPr lang="ru-RU" sz="1600" dirty="0">
                        <a:effectLst/>
                        <a:latin typeface="Arial" panose="020B0604020202020204" pitchFamily="34" charset="0"/>
                        <a:cs typeface="Arial" panose="020B0604020202020204" pitchFamily="34" charset="0"/>
                      </a:endParaRPr>
                    </a:p>
                    <a:p>
                      <a:pPr marL="800100" marR="66040" lvl="1" indent="-342900" algn="just">
                        <a:spcAft>
                          <a:spcPts val="0"/>
                        </a:spcAft>
                        <a:buFont typeface="Wingdings" panose="05000000000000000000" pitchFamily="2" charset="2"/>
                        <a:buChar char="Ø"/>
                      </a:pPr>
                      <a:r>
                        <a:rPr lang="kk-KZ" sz="1600" dirty="0">
                          <a:effectLst/>
                          <a:latin typeface="Arial" panose="020B0604020202020204" pitchFamily="34" charset="0"/>
                          <a:cs typeface="Arial" panose="020B0604020202020204" pitchFamily="34" charset="0"/>
                        </a:rPr>
                        <a:t>Зат</a:t>
                      </a:r>
                      <a:r>
                        <a:rPr lang="kk-KZ" sz="1600" spc="-2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атоочтун</a:t>
                      </a:r>
                      <a:r>
                        <a:rPr lang="kk-KZ" sz="1600" spc="-2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категориялары;</a:t>
                      </a:r>
                      <a:endParaRPr lang="ru-RU" sz="1600" dirty="0">
                        <a:effectLst/>
                        <a:latin typeface="Arial" panose="020B0604020202020204" pitchFamily="34" charset="0"/>
                        <a:cs typeface="Arial" panose="020B0604020202020204" pitchFamily="34" charset="0"/>
                      </a:endParaRPr>
                    </a:p>
                    <a:p>
                      <a:pPr marL="800100" marR="71120" lvl="1" indent="-342900" algn="just">
                        <a:spcAft>
                          <a:spcPts val="0"/>
                        </a:spcAft>
                        <a:buFont typeface="Wingdings" panose="05000000000000000000" pitchFamily="2" charset="2"/>
                        <a:buChar char="Ø"/>
                      </a:pPr>
                      <a:r>
                        <a:rPr lang="kk-KZ" sz="1600" dirty="0">
                          <a:effectLst/>
                          <a:latin typeface="Arial" panose="020B0604020202020204" pitchFamily="34" charset="0"/>
                          <a:cs typeface="Arial" panose="020B0604020202020204" pitchFamily="34" charset="0"/>
                        </a:rPr>
                        <a:t>Туунду сын атоочту жасоочу мүчөлөр, татаал сын атоочтун жасалыш</a:t>
                      </a:r>
                      <a:r>
                        <a:rPr lang="ky-KG" sz="1600" dirty="0">
                          <a:effectLst/>
                          <a:latin typeface="Arial" panose="020B0604020202020204" pitchFamily="34" charset="0"/>
                          <a:cs typeface="Arial" panose="020B0604020202020204" pitchFamily="34" charset="0"/>
                        </a:rPr>
                        <a:t> жолдору;</a:t>
                      </a:r>
                      <a:endParaRPr lang="ru-RU" sz="1600" dirty="0">
                        <a:effectLst/>
                        <a:latin typeface="Arial" panose="020B0604020202020204" pitchFamily="34" charset="0"/>
                        <a:cs typeface="Arial" panose="020B0604020202020204" pitchFamily="34" charset="0"/>
                      </a:endParaRPr>
                    </a:p>
                    <a:p>
                      <a:pPr marL="800100" lvl="1" indent="-342900" algn="just">
                        <a:spcAft>
                          <a:spcPts val="0"/>
                        </a:spcAft>
                        <a:buFont typeface="Wingdings" panose="05000000000000000000" pitchFamily="2" charset="2"/>
                        <a:buChar char="Ø"/>
                      </a:pPr>
                      <a:r>
                        <a:rPr lang="kk-KZ" sz="1600" dirty="0">
                          <a:effectLst/>
                          <a:latin typeface="Arial" panose="020B0604020202020204" pitchFamily="34" charset="0"/>
                          <a:cs typeface="Arial" panose="020B0604020202020204" pitchFamily="34" charset="0"/>
                        </a:rPr>
                        <a:t>Этиштин</a:t>
                      </a:r>
                      <a:r>
                        <a:rPr lang="kk-KZ" sz="1600" spc="-3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категориялары;</a:t>
                      </a:r>
                      <a:endParaRPr lang="ru-RU" sz="1600" dirty="0">
                        <a:effectLst/>
                        <a:latin typeface="Arial" panose="020B0604020202020204" pitchFamily="34" charset="0"/>
                        <a:cs typeface="Arial" panose="020B0604020202020204" pitchFamily="34" charset="0"/>
                      </a:endParaRPr>
                    </a:p>
                    <a:p>
                      <a:pPr marL="800100" lvl="1" indent="-342900" algn="just">
                        <a:spcAft>
                          <a:spcPts val="0"/>
                        </a:spcAft>
                        <a:buFont typeface="Wingdings" panose="05000000000000000000" pitchFamily="2" charset="2"/>
                        <a:buChar char="Ø"/>
                      </a:pPr>
                      <a:r>
                        <a:rPr lang="kk-KZ" sz="1600" dirty="0">
                          <a:effectLst/>
                          <a:latin typeface="Arial" panose="020B0604020202020204" pitchFamily="34" charset="0"/>
                          <a:cs typeface="Arial" panose="020B0604020202020204" pitchFamily="34" charset="0"/>
                        </a:rPr>
                        <a:t>Кыргыз</a:t>
                      </a:r>
                      <a:r>
                        <a:rPr lang="kk-KZ" sz="1600" spc="-25" dirty="0">
                          <a:effectLst/>
                          <a:latin typeface="Arial" panose="020B0604020202020204" pitchFamily="34" charset="0"/>
                          <a:cs typeface="Arial" panose="020B0604020202020204" pitchFamily="34" charset="0"/>
                        </a:rPr>
                        <a:t> </a:t>
                      </a:r>
                      <a:r>
                        <a:rPr lang="kk-KZ" sz="1600" dirty="0">
                          <a:effectLst/>
                          <a:latin typeface="Arial" panose="020B0604020202020204" pitchFamily="34" charset="0"/>
                          <a:cs typeface="Arial" panose="020B0604020202020204" pitchFamily="34" charset="0"/>
                        </a:rPr>
                        <a:t>орфоэпиясынын</a:t>
                      </a:r>
                      <a:r>
                        <a:rPr lang="kk-KZ" sz="1600" spc="-25" dirty="0">
                          <a:effectLst/>
                          <a:latin typeface="Arial" panose="020B0604020202020204" pitchFamily="34" charset="0"/>
                          <a:cs typeface="Arial" panose="020B0604020202020204" pitchFamily="34" charset="0"/>
                        </a:rPr>
                        <a:t> </a:t>
                      </a:r>
                      <a:r>
                        <a:rPr lang="kk-KZ" sz="1600" spc="-10" dirty="0">
                          <a:effectLst/>
                          <a:latin typeface="Arial" panose="020B0604020202020204" pitchFamily="34" charset="0"/>
                          <a:cs typeface="Arial" panose="020B0604020202020204" pitchFamily="34" charset="0"/>
                        </a:rPr>
                        <a:t>эрежелери;</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07340" marR="68580" indent="-285750" algn="just">
                        <a:spcAft>
                          <a:spcPts val="0"/>
                        </a:spcAft>
                        <a:buFont typeface="Wingdings" panose="05000000000000000000" pitchFamily="2" charset="2"/>
                        <a:buChar char="Ø"/>
                      </a:pPr>
                      <a:r>
                        <a:rPr lang="ky-KG" sz="1600" b="1" dirty="0">
                          <a:effectLst/>
                          <a:latin typeface="Arial" panose="020B0604020202020204" pitchFamily="34" charset="0"/>
                          <a:cs typeface="Arial" panose="020B0604020202020204" pitchFamily="34" charset="0"/>
                        </a:rPr>
                        <a:t>Байланыштуу кеп;</a:t>
                      </a:r>
                      <a:endParaRPr lang="ru-RU" sz="1600" b="1" dirty="0">
                        <a:effectLst/>
                        <a:latin typeface="Arial" panose="020B0604020202020204" pitchFamily="34" charset="0"/>
                        <a:cs typeface="Arial" panose="020B0604020202020204" pitchFamily="34" charset="0"/>
                      </a:endParaRPr>
                    </a:p>
                    <a:p>
                      <a:pPr marL="285750" marR="68580" lvl="0" indent="-285750" algn="just">
                        <a:spcAft>
                          <a:spcPts val="0"/>
                        </a:spcAft>
                        <a:buFont typeface="Wingdings" panose="05000000000000000000" pitchFamily="2" charset="2"/>
                        <a:buChar char="Ø"/>
                      </a:pPr>
                      <a:r>
                        <a:rPr lang="kk-KZ" sz="1600" b="1" dirty="0">
                          <a:effectLst/>
                          <a:latin typeface="Arial" panose="020B0604020202020204" pitchFamily="34" charset="0"/>
                          <a:cs typeface="Arial" panose="020B0604020202020204" pitchFamily="34" charset="0"/>
                        </a:rPr>
                        <a:t>Сөздүн түрлөрү</a:t>
                      </a:r>
                      <a:r>
                        <a:rPr lang="ky-KG" sz="1600" b="1"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диалектилик, кесиптик сөздөр, архаизм, неологизм</a:t>
                      </a:r>
                      <a:endParaRPr lang="ru-RU" sz="1600" b="1" dirty="0">
                        <a:effectLst/>
                        <a:latin typeface="Arial" panose="020B0604020202020204" pitchFamily="34" charset="0"/>
                        <a:cs typeface="Arial" panose="020B0604020202020204" pitchFamily="34" charset="0"/>
                      </a:endParaRPr>
                    </a:p>
                    <a:p>
                      <a:pPr marL="285750" marR="67945" lvl="0" indent="-285750" algn="just">
                        <a:spcAft>
                          <a:spcPts val="0"/>
                        </a:spcAft>
                        <a:buFont typeface="Wingdings" panose="05000000000000000000" pitchFamily="2" charset="2"/>
                        <a:buChar char="Ø"/>
                      </a:pPr>
                      <a:r>
                        <a:rPr lang="ky-KG" sz="1600" b="1" dirty="0">
                          <a:effectLst/>
                          <a:latin typeface="Arial" panose="020B0604020202020204" pitchFamily="34" charset="0"/>
                          <a:cs typeface="Arial" panose="020B0604020202020204" pitchFamily="34" charset="0"/>
                        </a:rPr>
                        <a:t>С</a:t>
                      </a:r>
                      <a:r>
                        <a:rPr lang="kk-KZ" sz="1600" b="1" dirty="0">
                          <a:effectLst/>
                          <a:latin typeface="Arial" panose="020B0604020202020204" pitchFamily="34" charset="0"/>
                          <a:cs typeface="Arial" panose="020B0604020202020204" pitchFamily="34" charset="0"/>
                        </a:rPr>
                        <a:t>өздөр жасоонун жолдору</a:t>
                      </a:r>
                      <a:endParaRPr lang="ru-RU" sz="1600" b="1" dirty="0">
                        <a:effectLst/>
                        <a:latin typeface="Arial" panose="020B0604020202020204" pitchFamily="34" charset="0"/>
                        <a:cs typeface="Arial" panose="020B0604020202020204" pitchFamily="34" charset="0"/>
                      </a:endParaRPr>
                    </a:p>
                    <a:p>
                      <a:pPr marL="285750" marR="68580" lvl="0" indent="-285750" algn="l">
                        <a:spcAft>
                          <a:spcPts val="0"/>
                        </a:spcAft>
                        <a:buFont typeface="Wingdings" panose="05000000000000000000" pitchFamily="2" charset="2"/>
                        <a:buChar char="Ø"/>
                      </a:pPr>
                      <a:r>
                        <a:rPr lang="kk-KZ" sz="1600" b="1" dirty="0">
                          <a:effectLst/>
                          <a:latin typeface="Arial" panose="020B0604020202020204" pitchFamily="34" charset="0"/>
                          <a:cs typeface="Arial" panose="020B0604020202020204" pitchFamily="34" charset="0"/>
                        </a:rPr>
                        <a:t>Зат</a:t>
                      </a:r>
                      <a:r>
                        <a:rPr lang="kk-KZ" sz="1600" b="1" spc="-25"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атоочтун</a:t>
                      </a:r>
                      <a:r>
                        <a:rPr lang="ky-KG" sz="1600" b="1" spc="-25" dirty="0">
                          <a:effectLst/>
                          <a:latin typeface="Arial" panose="020B0604020202020204" pitchFamily="34" charset="0"/>
                          <a:cs typeface="Arial" panose="020B0604020202020204" pitchFamily="34" charset="0"/>
                        </a:rPr>
                        <a:t>, с</a:t>
                      </a:r>
                      <a:r>
                        <a:rPr lang="kk-KZ" sz="1600" b="1" dirty="0">
                          <a:effectLst/>
                          <a:latin typeface="Arial" panose="020B0604020202020204" pitchFamily="34" charset="0"/>
                          <a:cs typeface="Arial" panose="020B0604020202020204" pitchFamily="34" charset="0"/>
                        </a:rPr>
                        <a:t>ан атооч</a:t>
                      </a:r>
                      <a:r>
                        <a:rPr lang="ky-KG" sz="1600" b="1" dirty="0">
                          <a:effectLst/>
                          <a:latin typeface="Arial" panose="020B0604020202020204" pitchFamily="34" charset="0"/>
                          <a:cs typeface="Arial" panose="020B0604020202020204" pitchFamily="34" charset="0"/>
                        </a:rPr>
                        <a:t>, а</a:t>
                      </a:r>
                      <a:r>
                        <a:rPr lang="kk-KZ" sz="1600" b="1" dirty="0">
                          <a:effectLst/>
                          <a:latin typeface="Arial" panose="020B0604020202020204" pitchFamily="34" charset="0"/>
                          <a:cs typeface="Arial" panose="020B0604020202020204" pitchFamily="34" charset="0"/>
                        </a:rPr>
                        <a:t>т</a:t>
                      </a:r>
                      <a:r>
                        <a:rPr lang="kk-KZ" sz="1600" b="1" spc="-10"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атооч</a:t>
                      </a:r>
                      <a:endParaRPr lang="ru-RU" sz="1600" b="1" dirty="0">
                        <a:effectLst/>
                        <a:latin typeface="Arial" panose="020B0604020202020204" pitchFamily="34" charset="0"/>
                        <a:cs typeface="Arial" panose="020B0604020202020204" pitchFamily="34" charset="0"/>
                      </a:endParaRPr>
                    </a:p>
                    <a:p>
                      <a:pPr marL="285750" marR="190500" lvl="0" indent="-285750" algn="l">
                        <a:spcAft>
                          <a:spcPts val="0"/>
                        </a:spcAft>
                        <a:buFont typeface="Wingdings" panose="05000000000000000000" pitchFamily="2" charset="2"/>
                        <a:buChar char="Ø"/>
                      </a:pPr>
                      <a:r>
                        <a:rPr lang="kk-KZ" sz="1600" b="1" dirty="0">
                          <a:effectLst/>
                          <a:latin typeface="Arial" panose="020B0604020202020204" pitchFamily="34" charset="0"/>
                          <a:cs typeface="Arial" panose="020B0604020202020204" pitchFamily="34" charset="0"/>
                        </a:rPr>
                        <a:t>Этиштин</a:t>
                      </a:r>
                      <a:r>
                        <a:rPr lang="kk-KZ" sz="1600" b="1" spc="200"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ыңгайлары,</a:t>
                      </a:r>
                      <a:r>
                        <a:rPr lang="kk-KZ" sz="1600" b="1" spc="200"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мамилелери</a:t>
                      </a:r>
                      <a:r>
                        <a:rPr lang="ky-KG" sz="1600" b="1" dirty="0">
                          <a:effectLst/>
                          <a:latin typeface="Arial" panose="020B0604020202020204" pitchFamily="34" charset="0"/>
                          <a:cs typeface="Arial" panose="020B0604020202020204" pitchFamily="34" charset="0"/>
                        </a:rPr>
                        <a:t>,</a:t>
                      </a:r>
                      <a:r>
                        <a:rPr lang="kk-KZ" sz="1600" b="1" dirty="0">
                          <a:effectLst/>
                          <a:latin typeface="Arial" panose="020B0604020202020204" pitchFamily="34" charset="0"/>
                          <a:cs typeface="Arial" panose="020B0604020202020204" pitchFamily="34" charset="0"/>
                        </a:rPr>
                        <a:t> аларды</a:t>
                      </a:r>
                      <a:r>
                        <a:rPr lang="kk-KZ" sz="1600" b="1" spc="400"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ую</a:t>
                      </a:r>
                      <a:r>
                        <a:rPr lang="ky-KG" sz="1600" b="1" dirty="0">
                          <a:effectLst/>
                          <a:latin typeface="Arial" panose="020B0604020202020204" pitchFamily="34" charset="0"/>
                          <a:cs typeface="Arial" panose="020B0604020202020204" pitchFamily="34" charset="0"/>
                        </a:rPr>
                        <a:t>ш</a:t>
                      </a:r>
                      <a:r>
                        <a:rPr lang="kk-KZ" sz="1600" b="1" dirty="0">
                          <a:effectLst/>
                          <a:latin typeface="Arial" panose="020B0604020202020204" pitchFamily="34" charset="0"/>
                          <a:cs typeface="Arial" panose="020B0604020202020204" pitchFamily="34" charset="0"/>
                        </a:rPr>
                        <a:t>туруучу</a:t>
                      </a:r>
                      <a:r>
                        <a:rPr lang="kk-KZ" sz="1600" b="1" spc="200"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мүчөлөр </a:t>
                      </a:r>
                      <a:endParaRPr lang="ru-RU" sz="1600" b="1" dirty="0">
                        <a:effectLst/>
                        <a:latin typeface="Arial" panose="020B0604020202020204" pitchFamily="34" charset="0"/>
                        <a:cs typeface="Arial" panose="020B0604020202020204" pitchFamily="34" charset="0"/>
                      </a:endParaRPr>
                    </a:p>
                    <a:p>
                      <a:pPr marL="285750" marR="190500" lvl="0" indent="-285750" algn="l">
                        <a:spcAft>
                          <a:spcPts val="0"/>
                        </a:spcAft>
                        <a:buFont typeface="Wingdings" panose="05000000000000000000" pitchFamily="2" charset="2"/>
                        <a:buChar char="Ø"/>
                      </a:pPr>
                      <a:r>
                        <a:rPr lang="kk-KZ" sz="1600" b="1" dirty="0">
                          <a:effectLst/>
                          <a:latin typeface="Arial" panose="020B0604020202020204" pitchFamily="34" charset="0"/>
                          <a:cs typeface="Arial" panose="020B0604020202020204" pitchFamily="34" charset="0"/>
                        </a:rPr>
                        <a:t>Орфография,</a:t>
                      </a:r>
                      <a:r>
                        <a:rPr lang="kk-KZ" sz="1600" b="1" spc="400"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анын</a:t>
                      </a:r>
                      <a:r>
                        <a:rPr lang="kk-KZ" sz="1600" b="1" spc="400"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принциптери</a:t>
                      </a:r>
                      <a:r>
                        <a:rPr lang="ru-RU" sz="1600" b="1" dirty="0">
                          <a:effectLst/>
                          <a:latin typeface="Arial" panose="020B0604020202020204" pitchFamily="34" charset="0"/>
                          <a:cs typeface="Arial" panose="020B0604020202020204" pitchFamily="34" charset="0"/>
                        </a:rPr>
                        <a:t>, </a:t>
                      </a:r>
                      <a:r>
                        <a:rPr lang="kk-KZ" sz="1600" b="1" dirty="0">
                          <a:effectLst/>
                          <a:latin typeface="Arial" panose="020B0604020202020204" pitchFamily="34" charset="0"/>
                          <a:cs typeface="Arial" panose="020B0604020202020204" pitchFamily="34" charset="0"/>
                        </a:rPr>
                        <a:t>эрежелери</a:t>
                      </a:r>
                      <a:endParaRPr lang="ru-RU"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9306549"/>
              </p:ext>
            </p:extLst>
          </p:nvPr>
        </p:nvGraphicFramePr>
        <p:xfrm>
          <a:off x="354227" y="192788"/>
          <a:ext cx="11359978" cy="311531"/>
        </p:xfrm>
        <a:graphic>
          <a:graphicData uri="http://schemas.openxmlformats.org/drawingml/2006/table">
            <a:tbl>
              <a:tblPr firstRow="1" firstCol="1" bandRow="1">
                <a:tableStyleId>{5C22544A-7EE6-4342-B048-85BDC9FD1C3A}</a:tableStyleId>
              </a:tblPr>
              <a:tblGrid>
                <a:gridCol w="11359978">
                  <a:extLst>
                    <a:ext uri="{9D8B030D-6E8A-4147-A177-3AD203B41FA5}">
                      <a16:colId xmlns:a16="http://schemas.microsoft.com/office/drawing/2014/main" val="20000"/>
                    </a:ext>
                  </a:extLst>
                </a:gridCol>
              </a:tblGrid>
              <a:tr h="310608">
                <a:tc>
                  <a:txBody>
                    <a:bodyPr/>
                    <a:lstStyle/>
                    <a:p>
                      <a:pPr indent="381635" algn="just">
                        <a:lnSpc>
                          <a:spcPct val="107000"/>
                        </a:lnSpc>
                        <a:spcAft>
                          <a:spcPts val="0"/>
                        </a:spcAft>
                      </a:pPr>
                      <a:r>
                        <a:rPr lang="ru-RU" sz="2000" dirty="0">
                          <a:effectLst/>
                          <a:latin typeface="Arial Black" panose="020B0A04020102020204" pitchFamily="34" charset="0"/>
                        </a:rPr>
                        <a:t>ЛЕКСИКА</a:t>
                      </a:r>
                      <a:r>
                        <a:rPr lang="ky-KG" sz="2000" dirty="0">
                          <a:effectLst/>
                          <a:latin typeface="Arial Black" panose="020B0A04020102020204" pitchFamily="34" charset="0"/>
                        </a:rPr>
                        <a:t> ЖАНА Г</a:t>
                      </a:r>
                      <a:r>
                        <a:rPr lang="ru-RU" sz="2000" dirty="0">
                          <a:effectLst/>
                          <a:latin typeface="Arial Black" panose="020B0A04020102020204" pitchFamily="34" charset="0"/>
                        </a:rPr>
                        <a:t>РАММАТИКА</a:t>
                      </a:r>
                      <a:r>
                        <a:rPr lang="ky-KG" sz="2000" dirty="0">
                          <a:effectLst/>
                          <a:latin typeface="Arial Black" panose="020B0A04020102020204" pitchFamily="34" charset="0"/>
                        </a:rPr>
                        <a:t> СУБТЕСТИ</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1595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0130" y="370702"/>
          <a:ext cx="11088129" cy="5677821"/>
        </p:xfrm>
        <a:graphic>
          <a:graphicData uri="http://schemas.openxmlformats.org/drawingml/2006/table">
            <a:tbl>
              <a:tblPr firstRow="1" firstCol="1" bandRow="1">
                <a:tableStyleId>{5C22544A-7EE6-4342-B048-85BDC9FD1C3A}</a:tableStyleId>
              </a:tblPr>
              <a:tblGrid>
                <a:gridCol w="5634681">
                  <a:extLst>
                    <a:ext uri="{9D8B030D-6E8A-4147-A177-3AD203B41FA5}">
                      <a16:colId xmlns:a16="http://schemas.microsoft.com/office/drawing/2014/main" val="20000"/>
                    </a:ext>
                  </a:extLst>
                </a:gridCol>
                <a:gridCol w="5453448">
                  <a:extLst>
                    <a:ext uri="{9D8B030D-6E8A-4147-A177-3AD203B41FA5}">
                      <a16:colId xmlns:a16="http://schemas.microsoft.com/office/drawing/2014/main" val="20001"/>
                    </a:ext>
                  </a:extLst>
                </a:gridCol>
              </a:tblGrid>
              <a:tr h="249922">
                <a:tc>
                  <a:txBody>
                    <a:bodyPr/>
                    <a:lstStyle/>
                    <a:p>
                      <a:pPr marL="457200" algn="just">
                        <a:lnSpc>
                          <a:spcPct val="107000"/>
                        </a:lnSpc>
                        <a:spcAft>
                          <a:spcPts val="0"/>
                        </a:spcAft>
                      </a:pPr>
                      <a:r>
                        <a:rPr lang="ru-RU" sz="2000" dirty="0">
                          <a:solidFill>
                            <a:srgbClr val="0070C0"/>
                          </a:solidFill>
                          <a:effectLst/>
                          <a:latin typeface="Arial" panose="020B0604020202020204" pitchFamily="34" charset="0"/>
                          <a:cs typeface="Arial" panose="020B0604020202020204" pitchFamily="34" charset="0"/>
                        </a:rPr>
                        <a:t>ОКУП-ТҮШҮНҮҮ</a:t>
                      </a:r>
                      <a:r>
                        <a:rPr lang="ky-KG" sz="2000" dirty="0">
                          <a:solidFill>
                            <a:srgbClr val="0070C0"/>
                          </a:solidFill>
                          <a:effectLst/>
                          <a:latin typeface="Arial" panose="020B0604020202020204" pitchFamily="34" charset="0"/>
                          <a:cs typeface="Arial" panose="020B0604020202020204" pitchFamily="34" charset="0"/>
                        </a:rPr>
                        <a:t> СУБТЕСТИ</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tc>
                <a:tc>
                  <a:txBody>
                    <a:bodyPr/>
                    <a:lstStyle/>
                    <a:p>
                      <a:pPr marL="457200" algn="just">
                        <a:lnSpc>
                          <a:spcPct val="107000"/>
                        </a:lnSpc>
                        <a:spcAft>
                          <a:spcPts val="0"/>
                        </a:spcAft>
                      </a:pPr>
                      <a:r>
                        <a:rPr lang="ky-KG" sz="2000" dirty="0">
                          <a:solidFill>
                            <a:srgbClr val="0070C0"/>
                          </a:solidFill>
                          <a:effectLst/>
                          <a:latin typeface="Arial" panose="020B0604020202020204" pitchFamily="34" charset="0"/>
                          <a:cs typeface="Arial" panose="020B0604020202020204" pitchFamily="34" charset="0"/>
                        </a:rPr>
                        <a:t>УГУП</a:t>
                      </a:r>
                      <a:r>
                        <a:rPr lang="ru-RU" sz="2000" dirty="0">
                          <a:solidFill>
                            <a:srgbClr val="0070C0"/>
                          </a:solidFill>
                          <a:effectLst/>
                          <a:latin typeface="Arial" panose="020B0604020202020204" pitchFamily="34" charset="0"/>
                          <a:cs typeface="Arial" panose="020B0604020202020204" pitchFamily="34" charset="0"/>
                        </a:rPr>
                        <a:t>-ТҮШҮНҮҮ</a:t>
                      </a:r>
                      <a:r>
                        <a:rPr lang="ky-KG" sz="2000" dirty="0">
                          <a:solidFill>
                            <a:srgbClr val="0070C0"/>
                          </a:solidFill>
                          <a:effectLst/>
                          <a:latin typeface="Arial" panose="020B0604020202020204" pitchFamily="34" charset="0"/>
                          <a:cs typeface="Arial" panose="020B0604020202020204" pitchFamily="34" charset="0"/>
                        </a:rPr>
                        <a:t> СУБТЕСТИ</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tc>
                <a:extLst>
                  <a:ext uri="{0D108BD9-81ED-4DB2-BD59-A6C34878D82A}">
                    <a16:rowId xmlns:a16="http://schemas.microsoft.com/office/drawing/2014/main" val="10000"/>
                  </a:ext>
                </a:extLst>
              </a:tr>
              <a:tr h="1272379">
                <a:tc>
                  <a:txBody>
                    <a:bodyPr/>
                    <a:lstStyle/>
                    <a:p>
                      <a:pPr algn="just">
                        <a:lnSpc>
                          <a:spcPct val="107000"/>
                        </a:lnSpc>
                        <a:spcAft>
                          <a:spcPts val="0"/>
                        </a:spcAft>
                      </a:pPr>
                      <a:r>
                        <a:rPr lang="ky-KG" sz="1600" dirty="0">
                          <a:solidFill>
                            <a:srgbClr val="002060"/>
                          </a:solidFill>
                          <a:effectLst/>
                          <a:latin typeface="Arial" panose="020B0604020202020204" pitchFamily="34" charset="0"/>
                          <a:cs typeface="Arial" panose="020B0604020202020204" pitchFamily="34" charset="0"/>
                        </a:rPr>
                        <a:t>Тесттин максаты</a:t>
                      </a:r>
                      <a:r>
                        <a:rPr lang="ky-KG" sz="1600" dirty="0">
                          <a:effectLst/>
                          <a:latin typeface="Arial" panose="020B0604020202020204" pitchFamily="34" charset="0"/>
                          <a:cs typeface="Arial" panose="020B0604020202020204" pitchFamily="34" charset="0"/>
                        </a:rPr>
                        <a:t>: кайсы бир коммуникативдүү маселелерди чечүү үчүн окуучунун текст менен иштөөсүндө ар кандай көндүмдөрүнүн калыптануу деңгээлин текшерүү.</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tc>
                <a:tc>
                  <a:txBody>
                    <a:bodyPr/>
                    <a:lstStyle/>
                    <a:p>
                      <a:pPr marL="10795" indent="-10795" algn="just">
                        <a:lnSpc>
                          <a:spcPct val="107000"/>
                        </a:lnSpc>
                        <a:spcAft>
                          <a:spcPts val="0"/>
                        </a:spcAft>
                      </a:pPr>
                      <a:r>
                        <a:rPr lang="ky-KG" sz="1600" b="1" dirty="0">
                          <a:solidFill>
                            <a:srgbClr val="002060"/>
                          </a:solidFill>
                          <a:effectLst/>
                          <a:latin typeface="Arial" panose="020B0604020202020204" pitchFamily="34" charset="0"/>
                          <a:cs typeface="Arial" panose="020B0604020202020204" pitchFamily="34" charset="0"/>
                        </a:rPr>
                        <a:t>Тесттин максаты: </a:t>
                      </a:r>
                      <a:r>
                        <a:rPr lang="ky-KG" sz="1600" b="1" dirty="0">
                          <a:solidFill>
                            <a:schemeClr val="bg1"/>
                          </a:solidFill>
                          <a:effectLst/>
                          <a:latin typeface="Arial" panose="020B0604020202020204" pitchFamily="34" charset="0"/>
                          <a:cs typeface="Arial" panose="020B0604020202020204" pitchFamily="34" charset="0"/>
                        </a:rPr>
                        <a:t>кайсы бир коммуникативдик маселелерди чечүү үчүн окууда угуп-түшүнүү кѳндүмдѳрү менен жөндөмдөрүнүн калыптануу деңгээлин текшерүү.</a:t>
                      </a:r>
                      <a:endParaRPr lang="ru-RU"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solidFill>
                      <a:schemeClr val="accent1"/>
                    </a:solidFill>
                  </a:tcPr>
                </a:tc>
                <a:extLst>
                  <a:ext uri="{0D108BD9-81ED-4DB2-BD59-A6C34878D82A}">
                    <a16:rowId xmlns:a16="http://schemas.microsoft.com/office/drawing/2014/main" val="10001"/>
                  </a:ext>
                </a:extLst>
              </a:tr>
              <a:tr h="1249611">
                <a:tc gridSpan="2">
                  <a:txBody>
                    <a:bodyPr/>
                    <a:lstStyle/>
                    <a:p>
                      <a:pPr indent="449580" algn="just">
                        <a:lnSpc>
                          <a:spcPct val="107000"/>
                        </a:lnSpc>
                        <a:spcAft>
                          <a:spcPts val="0"/>
                        </a:spcAft>
                      </a:pPr>
                      <a:r>
                        <a:rPr lang="ky-KG" sz="2000" dirty="0">
                          <a:solidFill>
                            <a:srgbClr val="002060"/>
                          </a:solidFill>
                          <a:effectLst/>
                          <a:latin typeface="Arial" panose="020B0604020202020204" pitchFamily="34" charset="0"/>
                          <a:cs typeface="Arial" panose="020B0604020202020204" pitchFamily="34" charset="0"/>
                        </a:rPr>
                        <a:t>Текшерүү объектилерине тѳмѳнкү жөндөмдөр кирет:</a:t>
                      </a:r>
                      <a:endParaRPr lang="ru-RU" sz="2000" dirty="0">
                        <a:solidFill>
                          <a:srgbClr val="002060"/>
                        </a:solidFill>
                        <a:effectLst/>
                        <a:latin typeface="Arial" panose="020B0604020202020204" pitchFamily="34" charset="0"/>
                        <a:cs typeface="Arial" panose="020B0604020202020204" pitchFamily="34" charset="0"/>
                      </a:endParaRPr>
                    </a:p>
                    <a:p>
                      <a:pPr marL="90170" indent="-90170" algn="just">
                        <a:lnSpc>
                          <a:spcPct val="107000"/>
                        </a:lnSpc>
                        <a:spcAft>
                          <a:spcPts val="0"/>
                        </a:spcAft>
                      </a:pPr>
                      <a:r>
                        <a:rPr lang="ky-KG" sz="1400" dirty="0">
                          <a:effectLst/>
                          <a:latin typeface="Arial" panose="020B0604020202020204" pitchFamily="34" charset="0"/>
                          <a:cs typeface="Arial" panose="020B0604020202020204" pitchFamily="34" charset="0"/>
                        </a:rPr>
                        <a:t>- </a:t>
                      </a:r>
                      <a:r>
                        <a:rPr lang="ky-KG" sz="1600" dirty="0">
                          <a:effectLst/>
                          <a:latin typeface="Arial" panose="020B0604020202020204" pitchFamily="34" charset="0"/>
                          <a:cs typeface="Arial" panose="020B0604020202020204" pitchFamily="34" charset="0"/>
                        </a:rPr>
                        <a:t>текстте камтылган негизги маалыматты, маанилүү жүктѳмдү алып жүргөн элементтерди толук, так жана терең түшүнүү.</a:t>
                      </a:r>
                      <a:endParaRPr lang="ru-RU" sz="1600" dirty="0">
                        <a:effectLst/>
                        <a:latin typeface="Arial" panose="020B0604020202020204" pitchFamily="34" charset="0"/>
                        <a:cs typeface="Arial" panose="020B0604020202020204" pitchFamily="34" charset="0"/>
                      </a:endParaRPr>
                    </a:p>
                    <a:p>
                      <a:pPr marL="0" lvl="0" indent="0" algn="just">
                        <a:lnSpc>
                          <a:spcPct val="107000"/>
                        </a:lnSpc>
                        <a:spcAft>
                          <a:spcPts val="0"/>
                        </a:spcAft>
                        <a:buFont typeface="Calibri" panose="020F0502020204030204" pitchFamily="34" charset="0"/>
                        <a:buNone/>
                      </a:pPr>
                      <a:r>
                        <a:rPr lang="ky-KG" sz="1600" dirty="0">
                          <a:effectLst/>
                          <a:latin typeface="Arial" panose="020B0604020202020204" pitchFamily="34" charset="0"/>
                          <a:cs typeface="Arial" panose="020B0604020202020204" pitchFamily="34" charset="0"/>
                        </a:rPr>
                        <a:t>- текстте ачык жана кыйыр түрдө берилген маалыматтарды табуу;</a:t>
                      </a:r>
                      <a:endParaRPr lang="ru-RU" sz="1600" dirty="0">
                        <a:effectLst/>
                        <a:latin typeface="Arial" panose="020B0604020202020204" pitchFamily="34" charset="0"/>
                        <a:cs typeface="Arial" panose="020B0604020202020204" pitchFamily="34" charset="0"/>
                      </a:endParaRPr>
                    </a:p>
                    <a:p>
                      <a:pPr marL="0" lvl="0" indent="0" algn="just">
                        <a:lnSpc>
                          <a:spcPct val="107000"/>
                        </a:lnSpc>
                        <a:spcAft>
                          <a:spcPts val="0"/>
                        </a:spcAft>
                        <a:buFont typeface="Calibri" panose="020F0502020204030204" pitchFamily="34" charset="0"/>
                        <a:buNone/>
                      </a:pPr>
                      <a:r>
                        <a:rPr lang="ru-RU" sz="1600" dirty="0">
                          <a:effectLst/>
                          <a:latin typeface="Arial" panose="020B0604020202020204" pitchFamily="34" charset="0"/>
                          <a:cs typeface="Arial" panose="020B0604020202020204" pitchFamily="34" charset="0"/>
                        </a:rPr>
                        <a:t>- </a:t>
                      </a:r>
                      <a:r>
                        <a:rPr lang="ru-RU" sz="1600" dirty="0" err="1">
                          <a:effectLst/>
                          <a:latin typeface="Arial" panose="020B0604020202020204" pitchFamily="34" charset="0"/>
                          <a:cs typeface="Arial" panose="020B0604020202020204" pitchFamily="34" charset="0"/>
                        </a:rPr>
                        <a:t>тексттин</a:t>
                      </a:r>
                      <a:r>
                        <a:rPr lang="ru-RU" sz="1600" dirty="0">
                          <a:effectLst/>
                          <a:latin typeface="Arial" panose="020B0604020202020204" pitchFamily="34" charset="0"/>
                          <a:cs typeface="Arial" panose="020B0604020202020204" pitchFamily="34" charset="0"/>
                        </a:rPr>
                        <a:t> </a:t>
                      </a:r>
                      <a:r>
                        <a:rPr lang="ru-RU" sz="1600" dirty="0" err="1">
                          <a:effectLst/>
                          <a:latin typeface="Arial" panose="020B0604020202020204" pitchFamily="34" charset="0"/>
                          <a:cs typeface="Arial" panose="020B0604020202020204" pitchFamily="34" charset="0"/>
                        </a:rPr>
                        <a:t>негизги</a:t>
                      </a:r>
                      <a:r>
                        <a:rPr lang="ru-RU" sz="1600" dirty="0">
                          <a:effectLst/>
                          <a:latin typeface="Arial" panose="020B0604020202020204" pitchFamily="34" charset="0"/>
                          <a:cs typeface="Arial" panose="020B0604020202020204" pitchFamily="34" charset="0"/>
                        </a:rPr>
                        <a:t> </a:t>
                      </a:r>
                      <a:r>
                        <a:rPr lang="ru-RU" sz="1600" dirty="0" err="1">
                          <a:effectLst/>
                          <a:latin typeface="Arial" panose="020B0604020202020204" pitchFamily="34" charset="0"/>
                          <a:cs typeface="Arial" panose="020B0604020202020204" pitchFamily="34" charset="0"/>
                        </a:rPr>
                        <a:t>идеясын</a:t>
                      </a:r>
                      <a:r>
                        <a:rPr lang="ru-RU" sz="1600" dirty="0">
                          <a:effectLst/>
                          <a:latin typeface="Arial" panose="020B0604020202020204" pitchFamily="34" charset="0"/>
                          <a:cs typeface="Arial" panose="020B0604020202020204" pitchFamily="34" charset="0"/>
                        </a:rPr>
                        <a:t> </a:t>
                      </a:r>
                      <a:r>
                        <a:rPr lang="ru-RU" sz="1600" dirty="0" err="1">
                          <a:effectLst/>
                          <a:latin typeface="Arial" panose="020B0604020202020204" pitchFamily="34" charset="0"/>
                          <a:cs typeface="Arial" panose="020B0604020202020204" pitchFamily="34" charset="0"/>
                        </a:rPr>
                        <a:t>аныктоо</a:t>
                      </a:r>
                      <a:r>
                        <a:rPr lang="ru-RU" sz="1600" dirty="0">
                          <a:effectLst/>
                          <a:latin typeface="Arial" panose="020B0604020202020204" pitchFamily="34" charset="0"/>
                          <a:cs typeface="Arial" panose="020B0604020202020204" pitchFamily="34" charset="0"/>
                        </a:rPr>
                        <a:t>;</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tc>
                <a:tc hMerge="1">
                  <a:txBody>
                    <a:bodyPr/>
                    <a:lstStyle/>
                    <a:p>
                      <a:endParaRPr lang="ru-RU"/>
                    </a:p>
                  </a:txBody>
                  <a:tcPr/>
                </a:tc>
                <a:extLst>
                  <a:ext uri="{0D108BD9-81ED-4DB2-BD59-A6C34878D82A}">
                    <a16:rowId xmlns:a16="http://schemas.microsoft.com/office/drawing/2014/main" val="10002"/>
                  </a:ext>
                </a:extLst>
              </a:tr>
              <a:tr h="1999376">
                <a:tc gridSpan="2">
                  <a:txBody>
                    <a:bodyPr/>
                    <a:lstStyle/>
                    <a:p>
                      <a:pPr indent="449580" algn="just">
                        <a:lnSpc>
                          <a:spcPct val="107000"/>
                        </a:lnSpc>
                        <a:spcAft>
                          <a:spcPts val="0"/>
                        </a:spcAft>
                      </a:pPr>
                      <a:r>
                        <a:rPr lang="ky-KG" sz="1400" dirty="0">
                          <a:effectLst/>
                          <a:latin typeface="Arial" panose="020B0604020202020204" pitchFamily="34" charset="0"/>
                          <a:cs typeface="Arial" panose="020B0604020202020204" pitchFamily="34" charset="0"/>
                        </a:rPr>
                        <a:t> </a:t>
                      </a:r>
                      <a:endParaRPr lang="ru-RU" sz="1400" dirty="0">
                        <a:effectLst/>
                        <a:latin typeface="Arial" panose="020B0604020202020204" pitchFamily="34" charset="0"/>
                        <a:cs typeface="Arial" panose="020B0604020202020204" pitchFamily="34" charset="0"/>
                      </a:endParaRPr>
                    </a:p>
                    <a:p>
                      <a:pPr indent="449580" algn="just">
                        <a:lnSpc>
                          <a:spcPct val="107000"/>
                        </a:lnSpc>
                        <a:spcAft>
                          <a:spcPts val="0"/>
                        </a:spcAft>
                      </a:pPr>
                      <a:r>
                        <a:rPr lang="ky-KG" sz="2000" dirty="0">
                          <a:solidFill>
                            <a:srgbClr val="002060"/>
                          </a:solidFill>
                          <a:effectLst/>
                          <a:latin typeface="Arial" panose="020B0604020202020204" pitchFamily="34" charset="0"/>
                          <a:cs typeface="Arial" panose="020B0604020202020204" pitchFamily="34" charset="0"/>
                        </a:rPr>
                        <a:t>Окуп-түшүнүү жана угуп-түшүнүү субтесттерин</a:t>
                      </a:r>
                      <a:r>
                        <a:rPr lang="kk-KZ" sz="2000" dirty="0">
                          <a:solidFill>
                            <a:srgbClr val="002060"/>
                          </a:solidFill>
                          <a:effectLst/>
                          <a:latin typeface="Arial" panose="020B0604020202020204" pitchFamily="34" charset="0"/>
                          <a:cs typeface="Arial" panose="020B0604020202020204" pitchFamily="34" charset="0"/>
                        </a:rPr>
                        <a:t> ѳткѳрүүнүн </a:t>
                      </a:r>
                      <a:r>
                        <a:rPr lang="ky-KG" sz="2000" dirty="0">
                          <a:solidFill>
                            <a:srgbClr val="002060"/>
                          </a:solidFill>
                          <a:effectLst/>
                          <a:latin typeface="Arial" panose="020B0604020202020204" pitchFamily="34" charset="0"/>
                          <a:cs typeface="Arial" panose="020B0604020202020204" pitchFamily="34" charset="0"/>
                        </a:rPr>
                        <a:t>процедурасы</a:t>
                      </a:r>
                      <a:endParaRPr lang="ru-RU" sz="2000" dirty="0">
                        <a:solidFill>
                          <a:srgbClr val="002060"/>
                        </a:solidFill>
                        <a:effectLst/>
                        <a:latin typeface="Arial" panose="020B0604020202020204" pitchFamily="34" charset="0"/>
                        <a:cs typeface="Arial" panose="020B0604020202020204" pitchFamily="34" charset="0"/>
                      </a:endParaRPr>
                    </a:p>
                    <a:p>
                      <a:pPr indent="449580" algn="just">
                        <a:lnSpc>
                          <a:spcPct val="107000"/>
                        </a:lnSpc>
                        <a:spcAft>
                          <a:spcPts val="0"/>
                        </a:spcAft>
                      </a:pPr>
                      <a:r>
                        <a:rPr lang="kk-KZ" sz="1400" dirty="0">
                          <a:effectLst/>
                          <a:latin typeface="Arial" panose="020B0604020202020204" pitchFamily="34" charset="0"/>
                          <a:cs typeface="Arial" panose="020B0604020202020204" pitchFamily="34" charset="0"/>
                        </a:rPr>
                        <a:t> </a:t>
                      </a:r>
                      <a:endParaRPr lang="ru-RU" sz="1400" dirty="0">
                        <a:effectLst/>
                        <a:latin typeface="Arial" panose="020B0604020202020204" pitchFamily="34" charset="0"/>
                        <a:cs typeface="Arial" panose="020B0604020202020204" pitchFamily="34" charset="0"/>
                      </a:endParaRPr>
                    </a:p>
                    <a:p>
                      <a:pPr indent="449580" algn="just">
                        <a:lnSpc>
                          <a:spcPct val="107000"/>
                        </a:lnSpc>
                        <a:spcAft>
                          <a:spcPts val="0"/>
                        </a:spcAft>
                      </a:pPr>
                      <a:r>
                        <a:rPr lang="ky-KG" sz="1600" dirty="0">
                          <a:effectLst/>
                          <a:latin typeface="Arial" panose="020B0604020202020204" pitchFamily="34" charset="0"/>
                          <a:cs typeface="Arial" panose="020B0604020202020204" pitchFamily="34" charset="0"/>
                        </a:rPr>
                        <a:t>Окуп-түшүнүү субтестинде текст окуучуга берилет.</a:t>
                      </a:r>
                      <a:endParaRPr lang="ru-RU" sz="1600" dirty="0">
                        <a:effectLst/>
                        <a:latin typeface="Arial" panose="020B0604020202020204" pitchFamily="34" charset="0"/>
                        <a:cs typeface="Arial" panose="020B0604020202020204" pitchFamily="34" charset="0"/>
                      </a:endParaRPr>
                    </a:p>
                    <a:p>
                      <a:pPr indent="449580" algn="just">
                        <a:lnSpc>
                          <a:spcPct val="107000"/>
                        </a:lnSpc>
                        <a:spcAft>
                          <a:spcPts val="0"/>
                        </a:spcAft>
                      </a:pPr>
                      <a:r>
                        <a:rPr lang="ky-KG" sz="1600" dirty="0">
                          <a:effectLst/>
                          <a:latin typeface="Arial" panose="020B0604020202020204" pitchFamily="34" charset="0"/>
                          <a:cs typeface="Arial" panose="020B0604020202020204" pitchFamily="34" charset="0"/>
                        </a:rPr>
                        <a:t>Угуп-түшүнүү субтестинде текстти мугалим окуп берет.</a:t>
                      </a:r>
                      <a:endParaRPr lang="ru-RU" sz="1600" dirty="0">
                        <a:effectLst/>
                        <a:latin typeface="Arial" panose="020B0604020202020204" pitchFamily="34" charset="0"/>
                        <a:cs typeface="Arial" panose="020B0604020202020204" pitchFamily="34" charset="0"/>
                      </a:endParaRPr>
                    </a:p>
                    <a:p>
                      <a:pPr indent="449580" algn="just">
                        <a:lnSpc>
                          <a:spcPct val="107000"/>
                        </a:lnSpc>
                        <a:spcAft>
                          <a:spcPts val="0"/>
                        </a:spcAft>
                      </a:pPr>
                      <a:r>
                        <a:rPr lang="ky-KG" sz="1600" dirty="0">
                          <a:effectLst/>
                          <a:latin typeface="Arial" panose="020B0604020202020204" pitchFamily="34" charset="0"/>
                          <a:cs typeface="Arial" panose="020B0604020202020204" pitchFamily="34" charset="0"/>
                        </a:rPr>
                        <a:t>Тест сунушталган жооптордун ичинен туура жообун аныктоого берилген тапшырмалардан турат.</a:t>
                      </a:r>
                      <a:endParaRPr lang="ru-RU" sz="1600" dirty="0">
                        <a:effectLst/>
                        <a:latin typeface="Arial" panose="020B0604020202020204" pitchFamily="34" charset="0"/>
                        <a:cs typeface="Arial" panose="020B0604020202020204" pitchFamily="34" charset="0"/>
                      </a:endParaRPr>
                    </a:p>
                    <a:p>
                      <a:pPr indent="449580" algn="just">
                        <a:lnSpc>
                          <a:spcPct val="107000"/>
                        </a:lnSpc>
                        <a:spcAft>
                          <a:spcPts val="0"/>
                        </a:spcAft>
                      </a:pPr>
                      <a:r>
                        <a:rPr lang="ky-KG" sz="1600" dirty="0">
                          <a:effectLst/>
                          <a:latin typeface="Arial" panose="020B0604020202020204" pitchFamily="34" charset="0"/>
                          <a:cs typeface="Arial" panose="020B0604020202020204" pitchFamily="34" charset="0"/>
                        </a:rPr>
                        <a:t>Окуучу сунушталган жооптордон туура деп эсептегенин белгилейт.</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tc>
                <a:tc hMerge="1">
                  <a:txBody>
                    <a:bodyPr/>
                    <a:lstStyle/>
                    <a:p>
                      <a:endParaRPr lang="ru-RU"/>
                    </a:p>
                  </a:txBody>
                  <a:tcPr/>
                </a:tc>
                <a:extLst>
                  <a:ext uri="{0D108BD9-81ED-4DB2-BD59-A6C34878D82A}">
                    <a16:rowId xmlns:a16="http://schemas.microsoft.com/office/drawing/2014/main" val="10003"/>
                  </a:ext>
                </a:extLst>
              </a:tr>
              <a:tr h="249922">
                <a:tc>
                  <a:txBody>
                    <a:bodyPr/>
                    <a:lstStyle/>
                    <a:p>
                      <a:pPr indent="471805" algn="just">
                        <a:lnSpc>
                          <a:spcPct val="107000"/>
                        </a:lnSpc>
                        <a:spcAft>
                          <a:spcPts val="0"/>
                        </a:spcAft>
                      </a:pPr>
                      <a:r>
                        <a:rPr lang="ky-KG" sz="1600" dirty="0">
                          <a:solidFill>
                            <a:srgbClr val="002060"/>
                          </a:solidFill>
                          <a:effectLst/>
                          <a:latin typeface="Arial" panose="020B0604020202020204" pitchFamily="34" charset="0"/>
                          <a:cs typeface="Arial" panose="020B0604020202020204" pitchFamily="34" charset="0"/>
                        </a:rPr>
                        <a:t>10 ташырмадан турат</a:t>
                      </a:r>
                      <a:endParaRPr lang="ru-RU"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tc>
                <a:tc>
                  <a:txBody>
                    <a:bodyPr/>
                    <a:lstStyle/>
                    <a:p>
                      <a:pPr algn="just">
                        <a:lnSpc>
                          <a:spcPct val="107000"/>
                        </a:lnSpc>
                        <a:spcAft>
                          <a:spcPts val="0"/>
                        </a:spcAft>
                      </a:pPr>
                      <a:r>
                        <a:rPr lang="ky-KG" sz="1600" b="1" dirty="0">
                          <a:solidFill>
                            <a:srgbClr val="002060"/>
                          </a:solidFill>
                          <a:effectLst/>
                          <a:latin typeface="Arial" panose="020B0604020202020204" pitchFamily="34" charset="0"/>
                          <a:cs typeface="Arial" panose="020B0604020202020204" pitchFamily="34" charset="0"/>
                        </a:rPr>
                        <a:t>10 ташырмадан турат</a:t>
                      </a:r>
                      <a:endPar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solidFill>
                      <a:schemeClr val="accent1"/>
                    </a:solidFill>
                  </a:tcPr>
                </a:tc>
                <a:extLst>
                  <a:ext uri="{0D108BD9-81ED-4DB2-BD59-A6C34878D82A}">
                    <a16:rowId xmlns:a16="http://schemas.microsoft.com/office/drawing/2014/main" val="10004"/>
                  </a:ext>
                </a:extLst>
              </a:tr>
              <a:tr h="499844">
                <a:tc>
                  <a:txBody>
                    <a:bodyPr/>
                    <a:lstStyle/>
                    <a:p>
                      <a:pPr>
                        <a:lnSpc>
                          <a:spcPct val="107000"/>
                        </a:lnSpc>
                        <a:spcAft>
                          <a:spcPts val="0"/>
                        </a:spcAft>
                      </a:pPr>
                      <a:r>
                        <a:rPr lang="ky-KG" sz="1600" dirty="0">
                          <a:solidFill>
                            <a:srgbClr val="002060"/>
                          </a:solidFill>
                          <a:effectLst/>
                          <a:latin typeface="Arial" panose="020B0604020202020204" pitchFamily="34" charset="0"/>
                          <a:cs typeface="Arial" panose="020B0604020202020204" pitchFamily="34" charset="0"/>
                        </a:rPr>
                        <a:t>Тестти аткарууга - 20 мүнѳт берилет.</a:t>
                      </a:r>
                      <a:endParaRPr lang="ru-RU" sz="1600" dirty="0">
                        <a:solidFill>
                          <a:srgbClr val="002060"/>
                        </a:solidFill>
                        <a:effectLst/>
                        <a:latin typeface="Arial" panose="020B0604020202020204" pitchFamily="34" charset="0"/>
                        <a:cs typeface="Arial" panose="020B0604020202020204" pitchFamily="34" charset="0"/>
                      </a:endParaRPr>
                    </a:p>
                    <a:p>
                      <a:pPr marL="457200" algn="just">
                        <a:lnSpc>
                          <a:spcPct val="107000"/>
                        </a:lnSpc>
                        <a:spcAft>
                          <a:spcPts val="0"/>
                        </a:spcAft>
                      </a:pPr>
                      <a:r>
                        <a:rPr lang="ru-RU" sz="1600" dirty="0">
                          <a:solidFill>
                            <a:srgbClr val="002060"/>
                          </a:solidFill>
                          <a:effectLst/>
                          <a:latin typeface="Arial" panose="020B0604020202020204" pitchFamily="34" charset="0"/>
                          <a:cs typeface="Arial" panose="020B0604020202020204" pitchFamily="34" charset="0"/>
                        </a:rPr>
                        <a:t> </a:t>
                      </a:r>
                      <a:endParaRPr lang="ru-RU"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tc>
                <a:tc>
                  <a:txBody>
                    <a:bodyPr/>
                    <a:lstStyle/>
                    <a:p>
                      <a:pPr>
                        <a:lnSpc>
                          <a:spcPct val="107000"/>
                        </a:lnSpc>
                        <a:spcAft>
                          <a:spcPts val="0"/>
                        </a:spcAft>
                      </a:pPr>
                      <a:r>
                        <a:rPr lang="ky-KG" sz="1600" b="1" dirty="0">
                          <a:solidFill>
                            <a:srgbClr val="002060"/>
                          </a:solidFill>
                          <a:effectLst/>
                          <a:latin typeface="Arial" panose="020B0604020202020204" pitchFamily="34" charset="0"/>
                          <a:cs typeface="Arial" panose="020B0604020202020204" pitchFamily="34" charset="0"/>
                        </a:rPr>
                        <a:t>Тестти аткарууга - 20 мүнѳт берилет.</a:t>
                      </a:r>
                      <a:endParaRPr lang="ru-RU" sz="1600" b="1" dirty="0">
                        <a:solidFill>
                          <a:srgbClr val="002060"/>
                        </a:solidFill>
                        <a:effectLst/>
                        <a:latin typeface="Arial" panose="020B0604020202020204" pitchFamily="34" charset="0"/>
                        <a:cs typeface="Arial" panose="020B0604020202020204" pitchFamily="34" charset="0"/>
                      </a:endParaRPr>
                    </a:p>
                    <a:p>
                      <a:pPr marL="457200" algn="just">
                        <a:lnSpc>
                          <a:spcPct val="107000"/>
                        </a:lnSpc>
                        <a:spcAft>
                          <a:spcPts val="0"/>
                        </a:spcAft>
                      </a:pPr>
                      <a:r>
                        <a:rPr lang="ru-RU" sz="1600" b="1" dirty="0">
                          <a:solidFill>
                            <a:srgbClr val="002060"/>
                          </a:solidFill>
                          <a:effectLst/>
                          <a:latin typeface="Arial" panose="020B0604020202020204" pitchFamily="34" charset="0"/>
                          <a:cs typeface="Arial" panose="020B0604020202020204" pitchFamily="34" charset="0"/>
                        </a:rPr>
                        <a:t> </a:t>
                      </a:r>
                      <a:endPar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75" marR="64075" marT="0" marB="0">
                    <a:solidFill>
                      <a:schemeClr val="accent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7260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3609" y="140043"/>
          <a:ext cx="11640066" cy="6074550"/>
        </p:xfrm>
        <a:graphic>
          <a:graphicData uri="http://schemas.openxmlformats.org/drawingml/2006/table">
            <a:tbl>
              <a:tblPr firstRow="1" firstCol="1" bandRow="1">
                <a:tableStyleId>{5C22544A-7EE6-4342-B048-85BDC9FD1C3A}</a:tableStyleId>
              </a:tblPr>
              <a:tblGrid>
                <a:gridCol w="3719210">
                  <a:extLst>
                    <a:ext uri="{9D8B030D-6E8A-4147-A177-3AD203B41FA5}">
                      <a16:colId xmlns:a16="http://schemas.microsoft.com/office/drawing/2014/main" val="20000"/>
                    </a:ext>
                  </a:extLst>
                </a:gridCol>
                <a:gridCol w="3071399">
                  <a:extLst>
                    <a:ext uri="{9D8B030D-6E8A-4147-A177-3AD203B41FA5}">
                      <a16:colId xmlns:a16="http://schemas.microsoft.com/office/drawing/2014/main" val="20001"/>
                    </a:ext>
                  </a:extLst>
                </a:gridCol>
                <a:gridCol w="4849457">
                  <a:extLst>
                    <a:ext uri="{9D8B030D-6E8A-4147-A177-3AD203B41FA5}">
                      <a16:colId xmlns:a16="http://schemas.microsoft.com/office/drawing/2014/main" val="20002"/>
                    </a:ext>
                  </a:extLst>
                </a:gridCol>
              </a:tblGrid>
              <a:tr h="263742">
                <a:tc gridSpan="3">
                  <a:txBody>
                    <a:bodyPr/>
                    <a:lstStyle/>
                    <a:p>
                      <a:pPr indent="381635" algn="just">
                        <a:lnSpc>
                          <a:spcPct val="107000"/>
                        </a:lnSpc>
                        <a:spcAft>
                          <a:spcPts val="0"/>
                        </a:spcAft>
                      </a:pPr>
                      <a:r>
                        <a:rPr lang="ky-KG" sz="1800" dirty="0">
                          <a:solidFill>
                            <a:srgbClr val="002060"/>
                          </a:solidFill>
                          <a:effectLst/>
                          <a:latin typeface="Arial" panose="020B0604020202020204" pitchFamily="34" charset="0"/>
                          <a:cs typeface="Arial" panose="020B0604020202020204" pitchFamily="34" charset="0"/>
                        </a:rPr>
                        <a:t>СҮЙЛӨӨ СУБТЕСТИ</a:t>
                      </a:r>
                      <a:endPar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7126" marR="67126"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747357">
                <a:tc gridSpan="3">
                  <a:txBody>
                    <a:bodyPr/>
                    <a:lstStyle/>
                    <a:p>
                      <a:pPr indent="449580" fontAlgn="base">
                        <a:lnSpc>
                          <a:spcPct val="107000"/>
                        </a:lnSpc>
                        <a:spcAft>
                          <a:spcPts val="0"/>
                        </a:spcAft>
                      </a:pPr>
                      <a:r>
                        <a:rPr lang="ky-KG" sz="1600" dirty="0">
                          <a:solidFill>
                            <a:srgbClr val="002060"/>
                          </a:solidFill>
                          <a:effectLst/>
                          <a:latin typeface="Arial" panose="020B0604020202020204" pitchFamily="34" charset="0"/>
                          <a:cs typeface="Arial" panose="020B0604020202020204" pitchFamily="34" charset="0"/>
                        </a:rPr>
                        <a:t>Тесттин максаты </a:t>
                      </a:r>
                      <a:r>
                        <a:rPr lang="ky-KG" sz="1600" dirty="0">
                          <a:effectLst/>
                          <a:latin typeface="Arial" panose="020B0604020202020204" pitchFamily="34" charset="0"/>
                          <a:cs typeface="Arial" panose="020B0604020202020204" pitchFamily="34" charset="0"/>
                        </a:rPr>
                        <a:t>– окуучунун сүйлөө жөндөмүнүн жана оозеки, монологдук сүйлөө үчүн зарыл болгон көндүмдөрдүн, сөз байлыгынын өнүгүү деңгээлин текшерүү.</a:t>
                      </a:r>
                    </a:p>
                    <a:p>
                      <a:pPr indent="449580" fontAlgn="base">
                        <a:lnSpc>
                          <a:spcPct val="107000"/>
                        </a:lnSpc>
                        <a:spcAft>
                          <a:spcPts val="0"/>
                        </a:spcAft>
                      </a:pPr>
                      <a:endParaRPr lang="ru-RU" sz="1600" dirty="0">
                        <a:effectLst/>
                        <a:latin typeface="Arial" panose="020B0604020202020204" pitchFamily="34" charset="0"/>
                        <a:cs typeface="Arial" panose="020B0604020202020204" pitchFamily="34" charset="0"/>
                      </a:endParaRPr>
                    </a:p>
                    <a:p>
                      <a:pPr indent="449580" fontAlgn="base">
                        <a:lnSpc>
                          <a:spcPct val="107000"/>
                        </a:lnSpc>
                        <a:spcAft>
                          <a:spcPts val="0"/>
                        </a:spcAft>
                      </a:pPr>
                      <a:r>
                        <a:rPr lang="ky-KG" sz="1600" dirty="0">
                          <a:effectLst/>
                          <a:latin typeface="Arial" panose="020B0604020202020204" pitchFamily="34" charset="0"/>
                          <a:cs typeface="Arial" panose="020B0604020202020204" pitchFamily="34" charset="0"/>
                        </a:rPr>
                        <a:t>Субтест төмөнкүлөрдү текшерет:</a:t>
                      </a:r>
                      <a:endParaRPr lang="ru-RU" sz="1600" dirty="0">
                        <a:effectLst/>
                        <a:latin typeface="Arial" panose="020B0604020202020204" pitchFamily="34" charset="0"/>
                        <a:cs typeface="Arial" panose="020B0604020202020204" pitchFamily="34" charset="0"/>
                      </a:endParaRPr>
                    </a:p>
                    <a:p>
                      <a:pPr marL="342900" lvl="0" indent="-342900" fontAlgn="base">
                        <a:lnSpc>
                          <a:spcPct val="107000"/>
                        </a:lnSpc>
                        <a:spcAft>
                          <a:spcPts val="0"/>
                        </a:spcAft>
                        <a:buFont typeface="Calibri" panose="020F0502020204030204" pitchFamily="34" charset="0"/>
                        <a:buChar char="-"/>
                      </a:pPr>
                      <a:r>
                        <a:rPr lang="ky-KG" sz="1600" dirty="0">
                          <a:effectLst/>
                          <a:latin typeface="Arial" panose="020B0604020202020204" pitchFamily="34" charset="0"/>
                          <a:cs typeface="Arial" panose="020B0604020202020204" pitchFamily="34" charset="0"/>
                        </a:rPr>
                        <a:t>кеп ишмердүүлүгүндө зарыл болгон билим, жөндөм жана көндүмдөрдүн калыптанышын;</a:t>
                      </a:r>
                      <a:endParaRPr lang="ru-RU" sz="1600" dirty="0">
                        <a:effectLst/>
                        <a:latin typeface="Arial" panose="020B0604020202020204" pitchFamily="34" charset="0"/>
                        <a:cs typeface="Arial" panose="020B0604020202020204" pitchFamily="34" charset="0"/>
                      </a:endParaRPr>
                    </a:p>
                    <a:p>
                      <a:pPr marL="90170" indent="-90170" algn="just" fontAlgn="base">
                        <a:lnSpc>
                          <a:spcPct val="107000"/>
                        </a:lnSpc>
                        <a:spcAft>
                          <a:spcPts val="0"/>
                        </a:spcAft>
                      </a:pPr>
                      <a:r>
                        <a:rPr lang="ky-KG" sz="1600" dirty="0">
                          <a:effectLst/>
                          <a:latin typeface="Arial" panose="020B0604020202020204" pitchFamily="34" charset="0"/>
                          <a:cs typeface="Arial" panose="020B0604020202020204" pitchFamily="34" charset="0"/>
                        </a:rPr>
                        <a:t>- диалогдук кепке мүнөздүү кеп этикетинин нормаларынын сакталышын;</a:t>
                      </a:r>
                      <a:endParaRPr lang="ru-RU" sz="1600" dirty="0">
                        <a:effectLst/>
                        <a:latin typeface="Arial" panose="020B0604020202020204" pitchFamily="34" charset="0"/>
                        <a:cs typeface="Arial" panose="020B0604020202020204" pitchFamily="34" charset="0"/>
                      </a:endParaRPr>
                    </a:p>
                    <a:p>
                      <a:pPr marL="90170" indent="-90170" algn="just" fontAlgn="base">
                        <a:lnSpc>
                          <a:spcPct val="107000"/>
                        </a:lnSpc>
                        <a:spcAft>
                          <a:spcPts val="0"/>
                        </a:spcAft>
                      </a:pPr>
                      <a:r>
                        <a:rPr lang="ky-KG" sz="1600" dirty="0">
                          <a:effectLst/>
                          <a:latin typeface="Arial" panose="020B0604020202020204" pitchFamily="34" charset="0"/>
                          <a:cs typeface="Arial" panose="020B0604020202020204" pitchFamily="34" charset="0"/>
                        </a:rPr>
                        <a:t>- баарлашуу үчүн зарыл болгон көндүмдөрдүн - ар кандай коммуникативдик багыттагы ырааттуу, логикалык, ошондой эле ой жүгүртүү элементтери бар аралаш типтеги тексттерди (баяндоо, билдирүү, сүрөттөө ж.б.) түзө билүүсүн.</a:t>
                      </a:r>
                      <a:endParaRPr lang="ru-RU" sz="1600" dirty="0">
                        <a:effectLst/>
                        <a:latin typeface="Arial" panose="020B0604020202020204" pitchFamily="34" charset="0"/>
                        <a:cs typeface="Arial" panose="020B0604020202020204" pitchFamily="34" charset="0"/>
                      </a:endParaRPr>
                    </a:p>
                    <a:p>
                      <a:pPr marL="285750" indent="-285750" algn="just" fontAlgn="base">
                        <a:lnSpc>
                          <a:spcPct val="107000"/>
                        </a:lnSpc>
                        <a:spcAft>
                          <a:spcPts val="0"/>
                        </a:spcAft>
                        <a:buFontTx/>
                        <a:buChar char="-"/>
                      </a:pPr>
                      <a:r>
                        <a:rPr lang="ky-KG" sz="1600" dirty="0">
                          <a:effectLst/>
                          <a:latin typeface="Arial" panose="020B0604020202020204" pitchFamily="34" charset="0"/>
                          <a:cs typeface="Arial" panose="020B0604020202020204" pitchFamily="34" charset="0"/>
                        </a:rPr>
                        <a:t>оозеки пикир алышуу үчүн зарыл болгон тилдик жана кептик материалын билүүсүн (сөздүн лексикалык жана грамматикалык тууралыгы менен анын фонетикалык-интонациялык жасалгасын).</a:t>
                      </a:r>
                    </a:p>
                    <a:p>
                      <a:pPr marL="285750" indent="-285750" algn="just" fontAlgn="base">
                        <a:lnSpc>
                          <a:spcPct val="107000"/>
                        </a:lnSpc>
                        <a:spcAft>
                          <a:spcPts val="0"/>
                        </a:spcAft>
                        <a:buFontTx/>
                        <a:buChar char="-"/>
                      </a:pPr>
                      <a:endParaRPr lang="ru-RU" sz="1600" dirty="0">
                        <a:effectLst/>
                        <a:latin typeface="Arial" panose="020B0604020202020204" pitchFamily="34" charset="0"/>
                        <a:cs typeface="Arial" panose="020B0604020202020204" pitchFamily="34" charset="0"/>
                      </a:endParaRPr>
                    </a:p>
                    <a:p>
                      <a:pPr indent="449580" algn="just">
                        <a:lnSpc>
                          <a:spcPct val="107000"/>
                        </a:lnSpc>
                        <a:spcAft>
                          <a:spcPts val="0"/>
                        </a:spcAft>
                      </a:pPr>
                      <a:r>
                        <a:rPr lang="ky-KG" sz="1600" dirty="0">
                          <a:solidFill>
                            <a:srgbClr val="002060"/>
                          </a:solidFill>
                          <a:effectLst/>
                          <a:latin typeface="Arial" panose="020B0604020202020204" pitchFamily="34" charset="0"/>
                          <a:cs typeface="Arial" panose="020B0604020202020204" pitchFamily="34" charset="0"/>
                        </a:rPr>
                        <a:t>“Сүйлөө” субтестин ѳткѳрүү жол-жобосу</a:t>
                      </a:r>
                      <a:endParaRPr lang="ru-RU" sz="1600" dirty="0">
                        <a:solidFill>
                          <a:srgbClr val="002060"/>
                        </a:solidFill>
                        <a:effectLst/>
                        <a:latin typeface="Arial" panose="020B0604020202020204" pitchFamily="34" charset="0"/>
                        <a:cs typeface="Arial" panose="020B0604020202020204" pitchFamily="34" charset="0"/>
                      </a:endParaRPr>
                    </a:p>
                    <a:p>
                      <a:pPr indent="449580" algn="just" fontAlgn="base">
                        <a:lnSpc>
                          <a:spcPct val="107000"/>
                        </a:lnSpc>
                        <a:spcAft>
                          <a:spcPts val="0"/>
                        </a:spcAft>
                      </a:pPr>
                      <a:r>
                        <a:rPr lang="ky-KG" sz="1600" dirty="0">
                          <a:effectLst/>
                          <a:latin typeface="Arial" panose="020B0604020202020204" pitchFamily="34" charset="0"/>
                          <a:cs typeface="Arial" panose="020B0604020202020204" pitchFamily="34" charset="0"/>
                        </a:rPr>
                        <a:t>Сүйлөө субтести окуучунун оозеки аңгеме-монолог түзүп баяндоосунан турат. Окуучу сунушталган темалардан тандап алган тема боюнча 12-15 сүйлөмдүн чегинде көркөм баяндап берүүсү керек.</a:t>
                      </a:r>
                      <a:endParaRPr lang="ru-RU" sz="1600" dirty="0">
                        <a:effectLst/>
                        <a:latin typeface="Arial" panose="020B0604020202020204" pitchFamily="34" charset="0"/>
                        <a:cs typeface="Arial" panose="020B0604020202020204" pitchFamily="34" charset="0"/>
                      </a:endParaRPr>
                    </a:p>
                    <a:p>
                      <a:pPr indent="449580" algn="just" fontAlgn="base">
                        <a:lnSpc>
                          <a:spcPct val="107000"/>
                        </a:lnSpc>
                        <a:spcAft>
                          <a:spcPts val="0"/>
                        </a:spcAft>
                      </a:pPr>
                      <a:r>
                        <a:rPr lang="ky-KG" sz="1600" dirty="0">
                          <a:effectLst/>
                          <a:latin typeface="Arial" panose="020B0604020202020204" pitchFamily="34" charset="0"/>
                          <a:cs typeface="Arial" panose="020B0604020202020204" pitchFamily="34" charset="0"/>
                        </a:rPr>
                        <a:t>Субтестти тапшырууга жалпы 10 мүнөт: даярданууга жана сүйлөп берүүгө берилет.</a:t>
                      </a:r>
                      <a:endParaRPr lang="ru-RU" sz="1600" dirty="0">
                        <a:effectLst/>
                        <a:latin typeface="Arial" panose="020B0604020202020204" pitchFamily="34" charset="0"/>
                        <a:cs typeface="Arial" panose="020B0604020202020204" pitchFamily="34" charset="0"/>
                      </a:endParaRPr>
                    </a:p>
                    <a:p>
                      <a:pPr indent="449580" algn="just" fontAlgn="base">
                        <a:lnSpc>
                          <a:spcPct val="107000"/>
                        </a:lnSpc>
                        <a:spcAft>
                          <a:spcPts val="0"/>
                        </a:spcAft>
                      </a:pPr>
                      <a:r>
                        <a:rPr lang="ky-KG" sz="1600" dirty="0">
                          <a:effectLst/>
                          <a:latin typeface="Arial" panose="020B0604020202020204" pitchFamily="34" charset="0"/>
                          <a:cs typeface="Arial" panose="020B0604020202020204" pitchFamily="34" charset="0"/>
                        </a:rPr>
                        <a:t>“Сүйлөө” субтестине сунушталуучу темалар: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7126" marR="67126"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054968">
                <a:tc>
                  <a:txBody>
                    <a:bodyPr/>
                    <a:lstStyle/>
                    <a:p>
                      <a:pPr algn="just" fontAlgn="base">
                        <a:lnSpc>
                          <a:spcPct val="107000"/>
                        </a:lnSpc>
                        <a:spcAft>
                          <a:spcPts val="0"/>
                        </a:spcAft>
                      </a:pPr>
                      <a:r>
                        <a:rPr lang="ky-KG" sz="1800" b="1" dirty="0">
                          <a:solidFill>
                            <a:srgbClr val="002060"/>
                          </a:solidFill>
                          <a:effectLst/>
                          <a:latin typeface="Arial" panose="020B0604020202020204" pitchFamily="34" charset="0"/>
                          <a:cs typeface="Arial" panose="020B0604020202020204" pitchFamily="34" charset="0"/>
                        </a:rPr>
                        <a:t>1. Менин досторум</a:t>
                      </a:r>
                      <a:endParaRPr lang="ru-RU" sz="1800" b="1" dirty="0">
                        <a:solidFill>
                          <a:srgbClr val="002060"/>
                        </a:solidFill>
                        <a:effectLst/>
                        <a:latin typeface="Arial" panose="020B0604020202020204" pitchFamily="34" charset="0"/>
                        <a:cs typeface="Arial" panose="020B0604020202020204" pitchFamily="34" charset="0"/>
                      </a:endParaRPr>
                    </a:p>
                    <a:p>
                      <a:pPr algn="just" fontAlgn="base">
                        <a:lnSpc>
                          <a:spcPct val="107000"/>
                        </a:lnSpc>
                        <a:spcAft>
                          <a:spcPts val="0"/>
                        </a:spcAft>
                      </a:pPr>
                      <a:r>
                        <a:rPr lang="ky-KG" sz="1800" b="1" dirty="0">
                          <a:solidFill>
                            <a:srgbClr val="002060"/>
                          </a:solidFill>
                          <a:effectLst/>
                          <a:latin typeface="Arial" panose="020B0604020202020204" pitchFamily="34" charset="0"/>
                          <a:cs typeface="Arial" panose="020B0604020202020204" pitchFamily="34" charset="0"/>
                        </a:rPr>
                        <a:t>2. Менин мектебим</a:t>
                      </a:r>
                      <a:endParaRPr lang="ru-RU" sz="1800" b="1" dirty="0">
                        <a:solidFill>
                          <a:srgbClr val="002060"/>
                        </a:solidFill>
                        <a:effectLst/>
                        <a:latin typeface="Arial" panose="020B0604020202020204" pitchFamily="34" charset="0"/>
                        <a:cs typeface="Arial" panose="020B0604020202020204" pitchFamily="34" charset="0"/>
                      </a:endParaRPr>
                    </a:p>
                    <a:p>
                      <a:pPr algn="just" fontAlgn="base">
                        <a:lnSpc>
                          <a:spcPct val="107000"/>
                        </a:lnSpc>
                        <a:spcAft>
                          <a:spcPts val="0"/>
                        </a:spcAft>
                      </a:pPr>
                      <a:r>
                        <a:rPr lang="ky-KG" sz="1800" b="1" dirty="0">
                          <a:solidFill>
                            <a:srgbClr val="002060"/>
                          </a:solidFill>
                          <a:effectLst/>
                          <a:latin typeface="Arial" panose="020B0604020202020204" pitchFamily="34" charset="0"/>
                          <a:cs typeface="Arial" panose="020B0604020202020204" pitchFamily="34" charset="0"/>
                        </a:rPr>
                        <a:t>3. Жакшы кѳргѳн мезгилим </a:t>
                      </a: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7126" marR="67126" marT="0" marB="0"/>
                </a:tc>
                <a:tc>
                  <a:txBody>
                    <a:bodyPr/>
                    <a:lstStyle/>
                    <a:p>
                      <a:pPr algn="just" fontAlgn="base">
                        <a:lnSpc>
                          <a:spcPct val="107000"/>
                        </a:lnSpc>
                        <a:spcAft>
                          <a:spcPts val="0"/>
                        </a:spcAft>
                      </a:pPr>
                      <a:r>
                        <a:rPr lang="ky-KG" sz="1800" b="1" dirty="0">
                          <a:effectLst/>
                          <a:latin typeface="Arial" panose="020B0604020202020204" pitchFamily="34" charset="0"/>
                          <a:cs typeface="Arial" panose="020B0604020202020204" pitchFamily="34" charset="0"/>
                        </a:rPr>
                        <a:t>4. Китеп менин досум</a:t>
                      </a:r>
                      <a:endParaRPr lang="ru-RU" sz="1800" b="1" dirty="0">
                        <a:effectLst/>
                        <a:latin typeface="Arial" panose="020B0604020202020204" pitchFamily="34" charset="0"/>
                        <a:cs typeface="Arial" panose="020B0604020202020204" pitchFamily="34" charset="0"/>
                      </a:endParaRPr>
                    </a:p>
                    <a:p>
                      <a:pPr algn="just" fontAlgn="base">
                        <a:lnSpc>
                          <a:spcPct val="107000"/>
                        </a:lnSpc>
                        <a:spcAft>
                          <a:spcPts val="0"/>
                        </a:spcAft>
                      </a:pPr>
                      <a:r>
                        <a:rPr lang="ky-KG" sz="1800" b="1" dirty="0">
                          <a:effectLst/>
                          <a:latin typeface="Arial" panose="020B0604020202020204" pitchFamily="34" charset="0"/>
                          <a:cs typeface="Arial" panose="020B0604020202020204" pitchFamily="34" charset="0"/>
                        </a:rPr>
                        <a:t>5. Жашыл шаар</a:t>
                      </a:r>
                      <a:endParaRPr lang="ru-RU" sz="1800" b="1" dirty="0">
                        <a:effectLst/>
                        <a:latin typeface="Arial" panose="020B0604020202020204" pitchFamily="34" charset="0"/>
                        <a:cs typeface="Arial" panose="020B0604020202020204" pitchFamily="34" charset="0"/>
                      </a:endParaRPr>
                    </a:p>
                    <a:p>
                      <a:pPr algn="just" fontAlgn="base">
                        <a:lnSpc>
                          <a:spcPct val="107000"/>
                        </a:lnSpc>
                        <a:spcAft>
                          <a:spcPts val="0"/>
                        </a:spcAft>
                      </a:pPr>
                      <a:r>
                        <a:rPr lang="ky-KG" sz="1800" b="1" dirty="0">
                          <a:effectLst/>
                          <a:latin typeface="Arial" panose="020B0604020202020204" pitchFamily="34" charset="0"/>
                          <a:cs typeface="Arial" panose="020B0604020202020204" pitchFamily="34" charset="0"/>
                        </a:rPr>
                        <a:t>6. Менин бош убактым</a:t>
                      </a:r>
                      <a:endParaRPr lang="ru-RU" sz="1800" b="1" dirty="0">
                        <a:effectLst/>
                        <a:latin typeface="Arial" panose="020B0604020202020204" pitchFamily="34" charset="0"/>
                        <a:ea typeface="Calibri" panose="020F0502020204030204" pitchFamily="34" charset="0"/>
                        <a:cs typeface="Arial" panose="020B0604020202020204" pitchFamily="34" charset="0"/>
                      </a:endParaRPr>
                    </a:p>
                  </a:txBody>
                  <a:tcPr marL="67126" marR="67126" marT="0" marB="0"/>
                </a:tc>
                <a:tc>
                  <a:txBody>
                    <a:bodyPr/>
                    <a:lstStyle/>
                    <a:p>
                      <a:pPr algn="just" fontAlgn="base">
                        <a:lnSpc>
                          <a:spcPct val="107000"/>
                        </a:lnSpc>
                        <a:spcAft>
                          <a:spcPts val="0"/>
                        </a:spcAft>
                      </a:pPr>
                      <a:r>
                        <a:rPr lang="ky-KG" sz="1800" b="1" dirty="0">
                          <a:effectLst/>
                          <a:latin typeface="Arial" panose="020B0604020202020204" pitchFamily="34" charset="0"/>
                          <a:cs typeface="Arial" panose="020B0604020202020204" pitchFamily="34" charset="0"/>
                        </a:rPr>
                        <a:t>7. Дос деген эмне?</a:t>
                      </a:r>
                      <a:endParaRPr lang="ru-RU" sz="1800" b="1" dirty="0">
                        <a:effectLst/>
                        <a:latin typeface="Arial" panose="020B0604020202020204" pitchFamily="34" charset="0"/>
                        <a:cs typeface="Arial" panose="020B0604020202020204" pitchFamily="34" charset="0"/>
                      </a:endParaRPr>
                    </a:p>
                    <a:p>
                      <a:pPr algn="just" fontAlgn="base">
                        <a:lnSpc>
                          <a:spcPct val="107000"/>
                        </a:lnSpc>
                        <a:spcAft>
                          <a:spcPts val="0"/>
                        </a:spcAft>
                      </a:pPr>
                      <a:r>
                        <a:rPr lang="ky-KG" sz="1800" b="1" spc="-30" dirty="0">
                          <a:effectLst/>
                          <a:latin typeface="Arial" panose="020B0604020202020204" pitchFamily="34" charset="0"/>
                          <a:cs typeface="Arial" panose="020B0604020202020204" pitchFamily="34" charset="0"/>
                        </a:rPr>
                        <a:t>8</a:t>
                      </a:r>
                      <a:r>
                        <a:rPr lang="ky-KG" sz="1800" b="1" dirty="0">
                          <a:effectLst/>
                          <a:latin typeface="Arial" panose="020B0604020202020204" pitchFamily="34" charset="0"/>
                          <a:cs typeface="Arial" panose="020B0604020202020204" pitchFamily="34" charset="0"/>
                        </a:rPr>
                        <a:t>. Жакшы кѳргѳн китебим </a:t>
                      </a:r>
                      <a:endParaRPr lang="ru-RU" sz="1800" b="1" dirty="0">
                        <a:effectLst/>
                        <a:latin typeface="Arial" panose="020B0604020202020204" pitchFamily="34" charset="0"/>
                        <a:cs typeface="Arial" panose="020B0604020202020204" pitchFamily="34" charset="0"/>
                      </a:endParaRPr>
                    </a:p>
                    <a:p>
                      <a:pPr>
                        <a:lnSpc>
                          <a:spcPct val="107000"/>
                        </a:lnSpc>
                        <a:spcAft>
                          <a:spcPts val="0"/>
                        </a:spcAft>
                      </a:pPr>
                      <a:r>
                        <a:rPr lang="ky-KG" sz="1800" b="1" dirty="0">
                          <a:effectLst/>
                          <a:latin typeface="Arial" panose="020B0604020202020204" pitchFamily="34" charset="0"/>
                          <a:cs typeface="Arial" panose="020B0604020202020204" pitchFamily="34" charset="0"/>
                        </a:rPr>
                        <a:t>9. Адамдын кѳчѳдѳ ѳзүн алып жүрүүсү</a:t>
                      </a:r>
                      <a:endParaRPr lang="ru-RU" sz="1800" b="1" dirty="0">
                        <a:effectLst/>
                        <a:latin typeface="Arial" panose="020B0604020202020204" pitchFamily="34" charset="0"/>
                        <a:ea typeface="Calibri" panose="020F0502020204030204" pitchFamily="34" charset="0"/>
                        <a:cs typeface="Arial" panose="020B0604020202020204" pitchFamily="34" charset="0"/>
                      </a:endParaRPr>
                    </a:p>
                  </a:txBody>
                  <a:tcPr marL="67126" marR="67126"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184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7277" y="155643"/>
          <a:ext cx="11896927" cy="6191176"/>
        </p:xfrm>
        <a:graphic>
          <a:graphicData uri="http://schemas.openxmlformats.org/drawingml/2006/table">
            <a:tbl>
              <a:tblPr firstRow="1" firstCol="1" bandRow="1">
                <a:tableStyleId>{5C22544A-7EE6-4342-B048-85BDC9FD1C3A}</a:tableStyleId>
              </a:tblPr>
              <a:tblGrid>
                <a:gridCol w="11896927">
                  <a:extLst>
                    <a:ext uri="{9D8B030D-6E8A-4147-A177-3AD203B41FA5}">
                      <a16:colId xmlns:a16="http://schemas.microsoft.com/office/drawing/2014/main" val="20000"/>
                    </a:ext>
                  </a:extLst>
                </a:gridCol>
              </a:tblGrid>
              <a:tr h="709949">
                <a:tc>
                  <a:txBody>
                    <a:bodyPr/>
                    <a:lstStyle/>
                    <a:p>
                      <a:pPr marL="0" marR="0" lvl="0" indent="378460" algn="l" defTabSz="914400" rtl="0" eaLnBrk="1" fontAlgn="auto" latinLnBrk="0" hangingPunct="1">
                        <a:lnSpc>
                          <a:spcPct val="100000"/>
                        </a:lnSpc>
                        <a:spcBef>
                          <a:spcPts val="0"/>
                        </a:spcBef>
                        <a:spcAft>
                          <a:spcPts val="0"/>
                        </a:spcAft>
                        <a:buClrTx/>
                        <a:buSzTx/>
                        <a:buFontTx/>
                        <a:buNone/>
                        <a:tabLst/>
                        <a:defRPr/>
                      </a:pPr>
                      <a:endParaRPr lang="ky-KG" sz="2000" b="1" dirty="0">
                        <a:solidFill>
                          <a:srgbClr val="002060"/>
                        </a:solidFill>
                        <a:latin typeface="Arial Black" panose="020B0A04020102020204" pitchFamily="34" charset="0"/>
                      </a:endParaRPr>
                    </a:p>
                    <a:p>
                      <a:pPr marL="0" marR="0" lvl="0" indent="378460" algn="l" defTabSz="914400" rtl="0" eaLnBrk="1" fontAlgn="auto" latinLnBrk="0" hangingPunct="1">
                        <a:lnSpc>
                          <a:spcPct val="100000"/>
                        </a:lnSpc>
                        <a:spcBef>
                          <a:spcPts val="0"/>
                        </a:spcBef>
                        <a:spcAft>
                          <a:spcPts val="0"/>
                        </a:spcAft>
                        <a:buClrTx/>
                        <a:buSzTx/>
                        <a:buFontTx/>
                        <a:buNone/>
                        <a:tabLst/>
                        <a:defRPr/>
                      </a:pPr>
                      <a:r>
                        <a:rPr lang="ky-KG" sz="2800" b="1" dirty="0">
                          <a:solidFill>
                            <a:srgbClr val="002060"/>
                          </a:solidFill>
                          <a:latin typeface="Arial Black" panose="020B0A04020102020204" pitchFamily="34" charset="0"/>
                        </a:rPr>
                        <a:t>ЖАЗУУ СУБТЕСТИ</a:t>
                      </a:r>
                      <a:endParaRPr lang="ru-RU" sz="2800" b="1" dirty="0">
                        <a:solidFill>
                          <a:srgbClr val="002060"/>
                        </a:solidFill>
                        <a:latin typeface="Arial Black" panose="020B0A04020102020204" pitchFamily="34" charset="0"/>
                      </a:endParaRPr>
                    </a:p>
                    <a:p>
                      <a:pPr indent="378460">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92016">
                <a:tc>
                  <a:txBody>
                    <a:bodyPr/>
                    <a:lstStyle/>
                    <a:p>
                      <a:pPr indent="449580" algn="just">
                        <a:lnSpc>
                          <a:spcPct val="107000"/>
                        </a:lnSpc>
                        <a:spcAft>
                          <a:spcPts val="0"/>
                        </a:spcAft>
                      </a:pPr>
                      <a:r>
                        <a:rPr lang="ky-KG" sz="2800" dirty="0">
                          <a:solidFill>
                            <a:srgbClr val="002060"/>
                          </a:solidFill>
                          <a:effectLst/>
                          <a:latin typeface="Arial" panose="020B0604020202020204" pitchFamily="34" charset="0"/>
                          <a:cs typeface="Arial" panose="020B0604020202020204" pitchFamily="34" charset="0"/>
                        </a:rPr>
                        <a:t>Жат жазуунун максаты:</a:t>
                      </a:r>
                    </a:p>
                    <a:p>
                      <a:pPr algn="just">
                        <a:lnSpc>
                          <a:spcPct val="107000"/>
                        </a:lnSpc>
                        <a:spcAft>
                          <a:spcPts val="0"/>
                        </a:spcAft>
                      </a:pPr>
                      <a:r>
                        <a:rPr lang="ky-KG" sz="2800" dirty="0">
                          <a:effectLst/>
                          <a:latin typeface="Arial" panose="020B0604020202020204" pitchFamily="34" charset="0"/>
                          <a:cs typeface="Arial" panose="020B0604020202020204" pitchFamily="34" charset="0"/>
                        </a:rPr>
                        <a:t>- угулган текст боюнча жазуу жѳндѳмүн текшерүү;</a:t>
                      </a:r>
                      <a:endParaRPr lang="ru-RU" sz="2800" dirty="0">
                        <a:effectLst/>
                        <a:latin typeface="Arial" panose="020B0604020202020204" pitchFamily="34" charset="0"/>
                        <a:cs typeface="Arial" panose="020B0604020202020204" pitchFamily="34" charset="0"/>
                      </a:endParaRPr>
                    </a:p>
                    <a:p>
                      <a:pPr marL="0" indent="0" algn="just">
                        <a:lnSpc>
                          <a:spcPct val="107000"/>
                        </a:lnSpc>
                        <a:spcAft>
                          <a:spcPts val="0"/>
                        </a:spcAft>
                        <a:buFontTx/>
                        <a:buNone/>
                      </a:pPr>
                      <a:r>
                        <a:rPr lang="ky-KG" sz="2800" dirty="0">
                          <a:effectLst/>
                          <a:latin typeface="Arial" panose="020B0604020202020204" pitchFamily="34" charset="0"/>
                          <a:cs typeface="Arial" panose="020B0604020202020204" pitchFamily="34" charset="0"/>
                        </a:rPr>
                        <a:t>- окулган орфограммаларды жана пунктуацияларды колдоно алуу жѳндѳмүн текшерүү;</a:t>
                      </a:r>
                    </a:p>
                    <a:p>
                      <a:pPr marL="342900" indent="-342900" algn="just">
                        <a:lnSpc>
                          <a:spcPct val="107000"/>
                        </a:lnSpc>
                        <a:spcAft>
                          <a:spcPts val="0"/>
                        </a:spcAft>
                        <a:buFontTx/>
                        <a:buChar char="-"/>
                      </a:pPr>
                      <a:endParaRPr lang="ru-RU" sz="2800" dirty="0">
                        <a:effectLst/>
                        <a:latin typeface="Arial" panose="020B0604020202020204" pitchFamily="34" charset="0"/>
                        <a:cs typeface="Arial" panose="020B0604020202020204" pitchFamily="34" charset="0"/>
                      </a:endParaRPr>
                    </a:p>
                    <a:p>
                      <a:pPr indent="378460">
                        <a:spcAft>
                          <a:spcPts val="0"/>
                        </a:spcAft>
                      </a:pPr>
                      <a:r>
                        <a:rPr lang="ky-KG" sz="2800" dirty="0">
                          <a:solidFill>
                            <a:srgbClr val="0070C0"/>
                          </a:solidFill>
                          <a:effectLst/>
                          <a:latin typeface="Arial" panose="020B0604020202020204" pitchFamily="34" charset="0"/>
                          <a:cs typeface="Arial" panose="020B0604020202020204" pitchFamily="34" charset="0"/>
                        </a:rPr>
                        <a:t>Жат жазууга 30 мүнөт берилет.</a:t>
                      </a:r>
                      <a:endParaRPr lang="ru-RU" sz="2800" dirty="0">
                        <a:solidFill>
                          <a:srgbClr val="0070C0"/>
                        </a:solidFill>
                        <a:effectLst/>
                        <a:latin typeface="Arial" panose="020B0604020202020204" pitchFamily="34" charset="0"/>
                        <a:cs typeface="Arial" panose="020B0604020202020204" pitchFamily="34" charset="0"/>
                      </a:endParaRPr>
                    </a:p>
                    <a:p>
                      <a:pPr indent="378460">
                        <a:spcAft>
                          <a:spcPts val="0"/>
                        </a:spcAft>
                      </a:pPr>
                      <a:r>
                        <a:rPr lang="ky-KG" sz="2800" dirty="0">
                          <a:solidFill>
                            <a:srgbClr val="002060"/>
                          </a:solidFill>
                          <a:effectLst/>
                          <a:latin typeface="Arial" panose="020B0604020202020204" pitchFamily="34" charset="0"/>
                          <a:cs typeface="Arial" panose="020B0604020202020204" pitchFamily="34" charset="0"/>
                        </a:rPr>
                        <a:t> </a:t>
                      </a:r>
                      <a:endParaRPr lang="ru-RU" sz="2800" dirty="0">
                        <a:solidFill>
                          <a:srgbClr val="002060"/>
                        </a:solidFill>
                        <a:effectLst/>
                        <a:latin typeface="Arial" panose="020B0604020202020204" pitchFamily="34" charset="0"/>
                        <a:cs typeface="Arial" panose="020B0604020202020204" pitchFamily="34" charset="0"/>
                      </a:endParaRPr>
                    </a:p>
                    <a:p>
                      <a:pPr indent="449580" algn="just">
                        <a:lnSpc>
                          <a:spcPct val="107000"/>
                        </a:lnSpc>
                        <a:spcAft>
                          <a:spcPts val="0"/>
                        </a:spcAft>
                      </a:pPr>
                      <a:r>
                        <a:rPr lang="ky-KG" sz="2800" dirty="0">
                          <a:solidFill>
                            <a:srgbClr val="002060"/>
                          </a:solidFill>
                          <a:effectLst/>
                          <a:latin typeface="Arial" panose="020B0604020202020204" pitchFamily="34" charset="0"/>
                          <a:cs typeface="Arial" panose="020B0604020202020204" pitchFamily="34" charset="0"/>
                        </a:rPr>
                        <a:t>Тесттин жыйынтыктарын чыгаруу </a:t>
                      </a:r>
                      <a:endParaRPr lang="ru-RU" sz="2800" dirty="0">
                        <a:solidFill>
                          <a:srgbClr val="002060"/>
                        </a:solidFill>
                        <a:effectLst/>
                        <a:latin typeface="Arial" panose="020B0604020202020204" pitchFamily="34" charset="0"/>
                        <a:cs typeface="Arial" panose="020B0604020202020204" pitchFamily="34" charset="0"/>
                      </a:endParaRPr>
                    </a:p>
                    <a:p>
                      <a:pPr indent="449580" algn="just">
                        <a:lnSpc>
                          <a:spcPct val="107000"/>
                        </a:lnSpc>
                        <a:spcAft>
                          <a:spcPts val="0"/>
                        </a:spcAft>
                      </a:pPr>
                      <a:r>
                        <a:rPr lang="ky-KG" sz="2800" dirty="0">
                          <a:effectLst/>
                          <a:latin typeface="Arial" panose="020B0604020202020204" pitchFamily="34" charset="0"/>
                          <a:cs typeface="Arial" panose="020B0604020202020204" pitchFamily="34" charset="0"/>
                        </a:rPr>
                        <a:t>Жат жазууга максималдуу 20 упай коюлат.</a:t>
                      </a:r>
                      <a:endParaRPr lang="ru-RU" sz="2800" dirty="0">
                        <a:effectLst/>
                        <a:latin typeface="Arial" panose="020B0604020202020204" pitchFamily="34" charset="0"/>
                        <a:cs typeface="Arial" panose="020B0604020202020204" pitchFamily="34" charset="0"/>
                      </a:endParaRPr>
                    </a:p>
                    <a:p>
                      <a:pPr indent="449580" algn="just">
                        <a:lnSpc>
                          <a:spcPct val="107000"/>
                        </a:lnSpc>
                        <a:spcAft>
                          <a:spcPts val="0"/>
                        </a:spcAft>
                      </a:pPr>
                      <a:r>
                        <a:rPr lang="kk-KZ" sz="2800" dirty="0">
                          <a:effectLst/>
                          <a:latin typeface="Arial" panose="020B0604020202020204" pitchFamily="34" charset="0"/>
                          <a:cs typeface="Arial" panose="020B0604020202020204" pitchFamily="34" charset="0"/>
                        </a:rPr>
                        <a:t>Жат жазуу бекитилген баалоо критерийлери менен бааланат.</a:t>
                      </a:r>
                      <a:endParaRPr lang="ru-R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63954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352</TotalTime>
  <Words>2136</Words>
  <Application>Microsoft Office PowerPoint</Application>
  <PresentationFormat>Широкоэкранный</PresentationFormat>
  <Paragraphs>327</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17</vt:i4>
      </vt:variant>
    </vt:vector>
  </HeadingPairs>
  <TitlesOfParts>
    <vt:vector size="27" baseType="lpstr">
      <vt:lpstr>Arial</vt:lpstr>
      <vt:lpstr>Arial Black</vt:lpstr>
      <vt:lpstr>Calibri</vt:lpstr>
      <vt:lpstr>Calibri Light</vt:lpstr>
      <vt:lpstr>Symbol</vt:lpstr>
      <vt:lpstr>Times New Roman</vt:lpstr>
      <vt:lpstr>Wingdings</vt:lpstr>
      <vt:lpstr>Retrospect</vt:lpstr>
      <vt:lpstr>1_Retrospect</vt:lpstr>
      <vt:lpstr>Office Theme</vt:lpstr>
      <vt:lpstr>Билим  берүүнүн сапатын өнүктүрүү департаменти</vt:lpstr>
      <vt:lpstr>Көчүрүү экзаменинин максаттары : </vt:lpstr>
      <vt:lpstr>Презентация PowerPoint</vt:lpstr>
      <vt:lpstr>5-6-класстарга кыргыз тилинен көчүрүү экзаменине сунушталуучу тесттердин түзүмү: </vt:lpstr>
      <vt:lpstr>Презентация PowerPoint</vt:lpstr>
      <vt:lpstr> Тесттин максаты – предметтик стандарт менен программага ылайык окуучунун тилдик компетенциясынын деңгээлин текшерүү.  Тесттин мазмунун 5 жана 6 классты бүтүрүүчү окуучунун жалпы кыргыз тили боюнча өздөштүрүүгө жана жетишүүгө милдеттүү болгон төмөндөгүдөй программалык материалдар түзөт: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5-6-класстардын кыргыз тилинен көчүрүү экзаменинин жыйынтыгы бардык субтесттерден топтолгон жыйынтык упайды баага которуу төмөндөгүдөй аныкталат: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Билим  берүүнүн сапатын өнүктүрүү департаменти</dc:title>
  <dc:creator>user</dc:creator>
  <cp:lastModifiedBy>dell</cp:lastModifiedBy>
  <cp:revision>27</cp:revision>
  <cp:lastPrinted>2025-03-17T09:04:55Z</cp:lastPrinted>
  <dcterms:created xsi:type="dcterms:W3CDTF">2025-03-14T07:35:18Z</dcterms:created>
  <dcterms:modified xsi:type="dcterms:W3CDTF">2025-03-16T05:55:06Z</dcterms:modified>
</cp:coreProperties>
</file>